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256" r:id="rId9"/>
    <p:sldId id="300" r:id="rId10"/>
    <p:sldId id="258" r:id="rId11"/>
    <p:sldId id="267" r:id="rId12"/>
    <p:sldId id="268" r:id="rId13"/>
    <p:sldId id="301" r:id="rId14"/>
    <p:sldId id="305" r:id="rId15"/>
    <p:sldId id="306" r:id="rId16"/>
    <p:sldId id="307" r:id="rId17"/>
    <p:sldId id="303" r:id="rId18"/>
    <p:sldId id="276" r:id="rId19"/>
    <p:sldId id="262" r:id="rId20"/>
    <p:sldId id="358" r:id="rId21"/>
    <p:sldId id="263" r:id="rId22"/>
    <p:sldId id="359" r:id="rId23"/>
    <p:sldId id="264" r:id="rId24"/>
    <p:sldId id="360" r:id="rId25"/>
    <p:sldId id="265" r:id="rId26"/>
    <p:sldId id="361" r:id="rId27"/>
    <p:sldId id="266" r:id="rId28"/>
    <p:sldId id="362" r:id="rId29"/>
    <p:sldId id="363" r:id="rId30"/>
    <p:sldId id="364" r:id="rId31"/>
    <p:sldId id="365" r:id="rId32"/>
    <p:sldId id="280" r:id="rId33"/>
    <p:sldId id="281" r:id="rId34"/>
    <p:sldId id="309" r:id="rId35"/>
    <p:sldId id="366" r:id="rId36"/>
    <p:sldId id="308" r:id="rId37"/>
    <p:sldId id="312" r:id="rId38"/>
    <p:sldId id="313" r:id="rId39"/>
    <p:sldId id="314" r:id="rId40"/>
    <p:sldId id="347" r:id="rId41"/>
    <p:sldId id="348" r:id="rId42"/>
    <p:sldId id="349" r:id="rId43"/>
    <p:sldId id="350" r:id="rId44"/>
    <p:sldId id="351" r:id="rId45"/>
    <p:sldId id="354" r:id="rId46"/>
    <p:sldId id="320" r:id="rId47"/>
    <p:sldId id="352" r:id="rId48"/>
    <p:sldId id="353" r:id="rId49"/>
    <p:sldId id="357" r:id="rId50"/>
    <p:sldId id="375" r:id="rId51"/>
    <p:sldId id="356" r:id="rId52"/>
    <p:sldId id="36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2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07/11/17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07/11/17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07/11/17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07/11/17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07/11/17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07/11/17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" TargetMode="External"/><Relationship Id="rId4" Type="http://schemas.openxmlformats.org/officeDocument/2006/relationships/hyperlink" Target="https://www.biostars.org" TargetMode="External"/><Relationship Id="rId5" Type="http://schemas.openxmlformats.org/officeDocument/2006/relationships/hyperlink" Target="https://bioinformatics.stackexchange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quencing.qcfail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Quality Assessment of sequencing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590554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32" y="5435601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435601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18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it tell you?</a:t>
            </a:r>
          </a:p>
          <a:p>
            <a:pPr lvl="1"/>
            <a:r>
              <a:rPr lang="en-US" dirty="0" smtClean="0"/>
              <a:t>Total read pairs</a:t>
            </a:r>
          </a:p>
          <a:p>
            <a:pPr lvl="1"/>
            <a:r>
              <a:rPr lang="en-US" dirty="0" smtClean="0"/>
              <a:t>Sequence length</a:t>
            </a:r>
          </a:p>
          <a:p>
            <a:pPr lvl="1"/>
            <a:r>
              <a:rPr lang="en-US" dirty="0" smtClean="0"/>
              <a:t>Quality Score Encoding</a:t>
            </a:r>
          </a:p>
          <a:p>
            <a:pPr lvl="1"/>
            <a:r>
              <a:rPr lang="en-US" dirty="0" smtClean="0"/>
              <a:t>Average GC%</a:t>
            </a:r>
          </a:p>
          <a:p>
            <a:pPr lvl="1"/>
            <a:r>
              <a:rPr lang="en-US" dirty="0" smtClean="0"/>
              <a:t>Base quality along the read</a:t>
            </a:r>
          </a:p>
          <a:p>
            <a:pPr lvl="1"/>
            <a:r>
              <a:rPr lang="en-US" dirty="0" smtClean="0"/>
              <a:t>Nucleotide % along the read</a:t>
            </a:r>
          </a:p>
          <a:p>
            <a:pPr lvl="1"/>
            <a:r>
              <a:rPr lang="en-US" dirty="0" smtClean="0"/>
              <a:t>Sequence GC content</a:t>
            </a:r>
          </a:p>
          <a:p>
            <a:pPr lvl="1"/>
            <a:r>
              <a:rPr lang="en-US" dirty="0" smtClean="0"/>
              <a:t>Duplication %</a:t>
            </a:r>
          </a:p>
          <a:p>
            <a:pPr lvl="1"/>
            <a:r>
              <a:rPr lang="en-US" dirty="0" smtClean="0"/>
              <a:t>Adapter content</a:t>
            </a:r>
          </a:p>
          <a:p>
            <a:pPr lvl="1"/>
            <a:endParaRPr lang="en-US" dirty="0"/>
          </a:p>
          <a:p>
            <a:r>
              <a:rPr lang="en-US" dirty="0" smtClean="0"/>
              <a:t>Look at </a:t>
            </a:r>
            <a:r>
              <a:rPr lang="en-US" dirty="0" err="1" smtClean="0"/>
              <a:t>MultiQC</a:t>
            </a:r>
            <a:r>
              <a:rPr lang="en-US" dirty="0" smtClean="0"/>
              <a:t> for multiple </a:t>
            </a:r>
            <a:br>
              <a:rPr lang="en-US" dirty="0" smtClean="0"/>
            </a:br>
            <a:r>
              <a:rPr lang="en-US" dirty="0" smtClean="0"/>
              <a:t>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397676" y="1409643"/>
            <a:ext cx="2160301" cy="130000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18452" t="19231" r="14260" b="14019"/>
          <a:stretch/>
        </p:blipFill>
        <p:spPr>
          <a:xfrm>
            <a:off x="6557978" y="1409643"/>
            <a:ext cx="2293768" cy="14219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/>
          <a:srcRect l="18946" t="21224" r="13278" b="13095"/>
          <a:stretch/>
        </p:blipFill>
        <p:spPr>
          <a:xfrm>
            <a:off x="4397677" y="2831581"/>
            <a:ext cx="2160301" cy="130842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/>
          <a:srcRect l="18787" t="21988" r="25847" b="12841"/>
          <a:stretch/>
        </p:blipFill>
        <p:spPr>
          <a:xfrm>
            <a:off x="6437832" y="2831581"/>
            <a:ext cx="2293768" cy="13084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6"/>
          <a:srcRect l="18946" t="21479" r="26643" b="12841"/>
          <a:stretch/>
        </p:blipFill>
        <p:spPr>
          <a:xfrm>
            <a:off x="4397677" y="4140010"/>
            <a:ext cx="2031416" cy="1532563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7"/>
          <a:srcRect l="16535" t="18464" r="24489" b="12485"/>
          <a:stretch/>
        </p:blipFill>
        <p:spPr>
          <a:xfrm>
            <a:off x="6437832" y="4140010"/>
            <a:ext cx="2298504" cy="1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57200" y="1565963"/>
            <a:ext cx="8398131" cy="45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</p:spTree>
    <p:extLst>
      <p:ext uri="{BB962C8B-B14F-4D97-AF65-F5344CB8AC3E}">
        <p14:creationId xmlns:p14="http://schemas.microsoft.com/office/powerpoint/2010/main" val="281131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  <p:sp>
        <p:nvSpPr>
          <p:cNvPr id="3" name="TextBox 2"/>
          <p:cNvSpPr txBox="1"/>
          <p:nvPr/>
        </p:nvSpPr>
        <p:spPr>
          <a:xfrm>
            <a:off x="1057090" y="4034519"/>
            <a:ext cx="351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Q(20) =&gt; Error probability =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90" y="2751068"/>
            <a:ext cx="364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Q(30) =&gt; Error probability = 0.001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7090" y="1139826"/>
            <a:ext cx="377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Q(40) =&gt; Error probability = 0.0001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67047" y="3849853"/>
            <a:ext cx="22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 Quality Score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3446" y="155404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line = mean quality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2476" y="4867696"/>
            <a:ext cx="3858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Normal: Quality tends to degrade</a:t>
            </a:r>
          </a:p>
          <a:p>
            <a:r>
              <a:rPr lang="en-US" dirty="0"/>
              <a:t> </a:t>
            </a:r>
            <a:r>
              <a:rPr lang="en-US" dirty="0" smtClean="0"/>
              <a:t>near end of read. </a:t>
            </a:r>
          </a:p>
          <a:p>
            <a:r>
              <a:rPr lang="en-US" dirty="0"/>
              <a:t>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read pair file often has slightly</a:t>
            </a:r>
          </a:p>
          <a:p>
            <a:r>
              <a:rPr lang="en-US" dirty="0" smtClean="0"/>
              <a:t> better scores than 2</a:t>
            </a:r>
            <a:r>
              <a:rPr lang="en-US" baseline="30000" dirty="0" smtClean="0"/>
              <a:t>nd</a:t>
            </a:r>
            <a:r>
              <a:rPr lang="en-US" dirty="0" smtClean="0"/>
              <a:t> read pair file.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043689" y="3563238"/>
            <a:ext cx="1138667" cy="13285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8398487" y="207680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8060466" y="3296121"/>
            <a:ext cx="141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Reasonable</a:t>
            </a:r>
            <a:br>
              <a:rPr lang="en-US" dirty="0" smtClean="0"/>
            </a:br>
            <a:r>
              <a:rPr lang="en-US" dirty="0" smtClean="0"/>
              <a:t>Quality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398487" y="483651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Poor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8325747" y="2073094"/>
            <a:ext cx="219175" cy="10327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8325747" y="3134999"/>
            <a:ext cx="219175" cy="9141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8340345" y="4078316"/>
            <a:ext cx="219175" cy="203350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4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</p:spTree>
    <p:extLst>
      <p:ext uri="{BB962C8B-B14F-4D97-AF65-F5344CB8AC3E}">
        <p14:creationId xmlns:p14="http://schemas.microsoft.com/office/powerpoint/2010/main" val="7294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  <p:sp>
        <p:nvSpPr>
          <p:cNvPr id="3" name="Oval 2"/>
          <p:cNvSpPr/>
          <p:nvPr/>
        </p:nvSpPr>
        <p:spPr>
          <a:xfrm>
            <a:off x="846700" y="4408975"/>
            <a:ext cx="1124068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2462" y="2905252"/>
            <a:ext cx="5803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Result: First few bases are not quite uniform.</a:t>
            </a:r>
          </a:p>
          <a:p>
            <a:r>
              <a:rPr lang="en-US" dirty="0"/>
              <a:t> </a:t>
            </a:r>
            <a:r>
              <a:rPr lang="en-US" dirty="0" smtClean="0"/>
              <a:t>Caused by </a:t>
            </a:r>
            <a:r>
              <a:rPr lang="en-US" dirty="0" err="1" smtClean="0"/>
              <a:t>Illumina</a:t>
            </a:r>
            <a:r>
              <a:rPr lang="en-US" dirty="0" smtClean="0"/>
              <a:t> primers. Results in minor fragment </a:t>
            </a:r>
          </a:p>
          <a:p>
            <a:r>
              <a:rPr lang="en-US" dirty="0"/>
              <a:t> </a:t>
            </a:r>
            <a:r>
              <a:rPr lang="en-US" dirty="0" smtClean="0"/>
              <a:t>selection bias. </a:t>
            </a:r>
          </a:p>
          <a:p>
            <a:r>
              <a:rPr lang="en-US" dirty="0" smtClean="0"/>
              <a:t>Note: Trimming bases hides the bias. It does not fix it.</a:t>
            </a:r>
            <a:endParaRPr lang="en-US" dirty="0"/>
          </a:p>
        </p:txBody>
      </p:sp>
      <p:cxnSp>
        <p:nvCxnSpPr>
          <p:cNvPr id="7" name="Straight Arrow Connector 6"/>
          <p:cNvCxnSpPr>
            <a:endCxn id="3" idx="7"/>
          </p:cNvCxnSpPr>
          <p:nvPr/>
        </p:nvCxnSpPr>
        <p:spPr>
          <a:xfrm flipH="1">
            <a:off x="1806152" y="4105581"/>
            <a:ext cx="456582" cy="5129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6221" y="5455771"/>
            <a:ext cx="482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GC%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26185" y="5270332"/>
            <a:ext cx="0" cy="3211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6221" y="4360846"/>
            <a:ext cx="474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AT%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11587" y="4618500"/>
            <a:ext cx="0" cy="2576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</p:spTree>
    <p:extLst>
      <p:ext uri="{BB962C8B-B14F-4D97-AF65-F5344CB8AC3E}">
        <p14:creationId xmlns:p14="http://schemas.microsoft.com/office/powerpoint/2010/main" val="38538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  <p:sp>
        <p:nvSpPr>
          <p:cNvPr id="3" name="TextBox 2"/>
          <p:cNvSpPr txBox="1"/>
          <p:nvPr/>
        </p:nvSpPr>
        <p:spPr>
          <a:xfrm>
            <a:off x="2001286" y="6398926"/>
            <a:ext cx="427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Normal/Gaussian Distribution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284614" y="5401724"/>
            <a:ext cx="306564" cy="997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48" y="992749"/>
            <a:ext cx="2457698" cy="1843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6999" y="2872089"/>
            <a:ext cx="255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Sharp peak indicates </a:t>
            </a:r>
          </a:p>
          <a:p>
            <a:r>
              <a:rPr lang="en-US" dirty="0" smtClean="0"/>
              <a:t>specific motif. Adapters</a:t>
            </a:r>
            <a:br>
              <a:rPr lang="en-US" dirty="0" smtClean="0"/>
            </a:br>
            <a:r>
              <a:rPr lang="en-US" dirty="0" smtClean="0"/>
              <a:t>are the usual suspect.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3518" y="2215436"/>
            <a:ext cx="277368" cy="656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3078" y="2872089"/>
            <a:ext cx="307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might be contamination</a:t>
            </a:r>
            <a:br>
              <a:rPr lang="en-US" dirty="0" smtClean="0"/>
            </a:br>
            <a:r>
              <a:rPr lang="en-US" dirty="0" smtClean="0"/>
              <a:t>or a feature of the genome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408682" y="5401724"/>
            <a:ext cx="1401435" cy="997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2262734" y="3518420"/>
            <a:ext cx="2351183" cy="20293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58" y="3747375"/>
            <a:ext cx="2400514" cy="18003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55017" y="5582427"/>
            <a:ext cx="228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Wider or multiple </a:t>
            </a:r>
            <a:br>
              <a:rPr lang="en-US" dirty="0" smtClean="0"/>
            </a:br>
            <a:r>
              <a:rPr lang="en-US" dirty="0" smtClean="0"/>
              <a:t>distributions suggest</a:t>
            </a:r>
            <a:br>
              <a:rPr lang="en-US" dirty="0" smtClean="0"/>
            </a:br>
            <a:r>
              <a:rPr lang="en-US" dirty="0" smtClean="0"/>
              <a:t>contamination.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664099" y="5284931"/>
            <a:ext cx="262769" cy="4379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0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</p:spTree>
    <p:extLst>
      <p:ext uri="{BB962C8B-B14F-4D97-AF65-F5344CB8AC3E}">
        <p14:creationId xmlns:p14="http://schemas.microsoft.com/office/powerpoint/2010/main" val="217508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  <p:sp>
        <p:nvSpPr>
          <p:cNvPr id="3" name="TextBox 2"/>
          <p:cNvSpPr txBox="1"/>
          <p:nvPr/>
        </p:nvSpPr>
        <p:spPr>
          <a:xfrm>
            <a:off x="6139194" y="1200976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9194" y="2163783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sequence match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9194" y="2728078"/>
            <a:ext cx="243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Sequences over 75bp</a:t>
            </a:r>
            <a:br>
              <a:rPr lang="en-US" dirty="0" smtClean="0"/>
            </a:br>
            <a:r>
              <a:rPr lang="en-US" dirty="0" smtClean="0"/>
              <a:t>are truncated to 50bp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004405" y="3810406"/>
            <a:ext cx="462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 of sequences with duplication 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59" y="3374409"/>
            <a:ext cx="4148364" cy="311127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525433" y="5770319"/>
            <a:ext cx="817504" cy="71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062" y="6414196"/>
            <a:ext cx="606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shows 10%+ sequences with high duplication levels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68890" y="6321863"/>
            <a:ext cx="256543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8374" y="4029394"/>
            <a:ext cx="334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peak persists in the red trace</a:t>
            </a:r>
            <a:br>
              <a:rPr lang="en-US" dirty="0" smtClean="0"/>
            </a:br>
            <a:r>
              <a:rPr lang="en-US" dirty="0" smtClean="0"/>
              <a:t>then there might be severe</a:t>
            </a:r>
            <a:br>
              <a:rPr lang="en-US" dirty="0" smtClean="0"/>
            </a:br>
            <a:r>
              <a:rPr lang="en-US" dirty="0" smtClean="0"/>
              <a:t>technical duplication or </a:t>
            </a:r>
            <a:br>
              <a:rPr lang="en-US" dirty="0" smtClean="0"/>
            </a:br>
            <a:r>
              <a:rPr lang="en-US" dirty="0" smtClean="0"/>
              <a:t>contamination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773604" y="5123374"/>
            <a:ext cx="204376" cy="1092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47419" y="2404912"/>
            <a:ext cx="239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much data is left</a:t>
            </a:r>
            <a:br>
              <a:rPr lang="en-US" dirty="0" smtClean="0"/>
            </a:br>
            <a:r>
              <a:rPr lang="en-US" dirty="0" smtClean="0"/>
              <a:t>after </a:t>
            </a:r>
            <a:r>
              <a:rPr lang="en-US" dirty="0" err="1" smtClean="0"/>
              <a:t>deduplication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700647" y="1562120"/>
            <a:ext cx="627727" cy="4379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3"/>
          </p:cNvCxnSpPr>
          <p:nvPr/>
        </p:nvCxnSpPr>
        <p:spPr>
          <a:xfrm flipV="1">
            <a:off x="3938744" y="1935958"/>
            <a:ext cx="853831" cy="4689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47419" y="392304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trace should show</a:t>
            </a:r>
            <a:br>
              <a:rPr lang="en-US" dirty="0" smtClean="0"/>
            </a:br>
            <a:r>
              <a:rPr lang="en-US" dirty="0" smtClean="0"/>
              <a:t>sequences in library </a:t>
            </a:r>
            <a:br>
              <a:rPr lang="en-US" dirty="0" smtClean="0"/>
            </a:br>
            <a:r>
              <a:rPr lang="en-US" dirty="0" smtClean="0"/>
              <a:t>are diverse. Many low</a:t>
            </a:r>
            <a:br>
              <a:rPr lang="en-US" dirty="0" smtClean="0"/>
            </a:br>
            <a:r>
              <a:rPr lang="en-US" dirty="0" smtClean="0"/>
              <a:t>frequency sequences.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547419" y="5123374"/>
            <a:ext cx="978084" cy="646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Why QC?</a:t>
            </a:r>
          </a:p>
          <a:p>
            <a:pPr lvl="1"/>
            <a:r>
              <a:rPr lang="en-US" dirty="0" smtClean="0"/>
              <a:t>Bad data = bad assembly</a:t>
            </a:r>
          </a:p>
          <a:p>
            <a:pPr lvl="2"/>
            <a:r>
              <a:rPr lang="en-US" dirty="0" smtClean="0"/>
              <a:t>Partial / missing data?</a:t>
            </a:r>
          </a:p>
          <a:p>
            <a:pPr lvl="2"/>
            <a:r>
              <a:rPr lang="en-US" dirty="0" smtClean="0"/>
              <a:t>Is there enough data?</a:t>
            </a:r>
          </a:p>
          <a:p>
            <a:pPr lvl="2"/>
            <a:r>
              <a:rPr lang="en-US" dirty="0" smtClean="0"/>
              <a:t>Did I get what I expect?</a:t>
            </a:r>
          </a:p>
          <a:p>
            <a:pPr lvl="2"/>
            <a:r>
              <a:rPr lang="en-US" dirty="0" smtClean="0"/>
              <a:t>Can I assemble it?</a:t>
            </a:r>
          </a:p>
          <a:p>
            <a:pPr lvl="2"/>
            <a:r>
              <a:rPr lang="en-US" dirty="0" smtClean="0"/>
              <a:t>Do I need to change my analysis workflow?</a:t>
            </a:r>
          </a:p>
          <a:p>
            <a:pPr lvl="2"/>
            <a:r>
              <a:rPr lang="en-US" dirty="0" smtClean="0"/>
              <a:t>Is it the correct type?</a:t>
            </a:r>
          </a:p>
          <a:p>
            <a:pPr lvl="2"/>
            <a:r>
              <a:rPr lang="en-US" dirty="0" smtClean="0"/>
              <a:t>Are there biases?</a:t>
            </a:r>
          </a:p>
          <a:p>
            <a:pPr lvl="2"/>
            <a:r>
              <a:rPr lang="en-US" dirty="0" smtClean="0"/>
              <a:t>Is there contamination?</a:t>
            </a:r>
          </a:p>
          <a:p>
            <a:pPr lvl="1"/>
            <a:r>
              <a:rPr lang="en-US" dirty="0" smtClean="0"/>
              <a:t>Most checks can be made before assembly and assembly validation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Focus: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 data (PE + MP)</a:t>
            </a:r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 data</a:t>
            </a:r>
          </a:p>
          <a:p>
            <a:pPr lvl="1"/>
            <a:r>
              <a:rPr lang="en-US" dirty="0" err="1" smtClean="0"/>
              <a:t>Nanopore</a:t>
            </a:r>
            <a:r>
              <a:rPr lang="en-US" dirty="0" smtClean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2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</p:spTree>
    <p:extLst>
      <p:ext uri="{BB962C8B-B14F-4D97-AF65-F5344CB8AC3E}">
        <p14:creationId xmlns:p14="http://schemas.microsoft.com/office/powerpoint/2010/main" val="106376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  <p:sp>
        <p:nvSpPr>
          <p:cNvPr id="5" name="TextBox 4"/>
          <p:cNvSpPr txBox="1"/>
          <p:nvPr/>
        </p:nvSpPr>
        <p:spPr>
          <a:xfrm>
            <a:off x="6066204" y="1098783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3487" y="1565569"/>
            <a:ext cx="40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Lists sequence that is more than 0.1%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1709" y="1788911"/>
            <a:ext cx="32253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Overrepresented sequences</a:t>
            </a:r>
            <a:br>
              <a:rPr lang="en-US" dirty="0" smtClean="0"/>
            </a:br>
            <a:r>
              <a:rPr lang="en-US" dirty="0" smtClean="0"/>
              <a:t>are matched against known</a:t>
            </a:r>
            <a:br>
              <a:rPr lang="en-US" dirty="0" smtClean="0"/>
            </a:br>
            <a:r>
              <a:rPr lang="en-US" dirty="0" smtClean="0"/>
              <a:t>contaminants.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Match hits are not conclusive,</a:t>
            </a:r>
            <a:br>
              <a:rPr lang="en-US" dirty="0" smtClean="0"/>
            </a:br>
            <a:r>
              <a:rPr lang="en-US" dirty="0" smtClean="0"/>
              <a:t>but indicative.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Matches must be &gt;20bp and</a:t>
            </a:r>
            <a:br>
              <a:rPr lang="en-US" dirty="0" smtClean="0"/>
            </a:br>
            <a:r>
              <a:rPr lang="en-US" dirty="0" smtClean="0"/>
              <a:t>only 1 mismatch.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5811" y="2657064"/>
            <a:ext cx="309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Adapter content specifically</a:t>
            </a:r>
            <a:br>
              <a:rPr lang="en-US" dirty="0" smtClean="0"/>
            </a:br>
            <a:r>
              <a:rPr lang="en-US" dirty="0" smtClean="0"/>
              <a:t>checks k-</a:t>
            </a:r>
            <a:r>
              <a:rPr lang="en-US" dirty="0" err="1" smtClean="0"/>
              <a:t>mers</a:t>
            </a:r>
            <a:r>
              <a:rPr lang="en-US" dirty="0" smtClean="0"/>
              <a:t> for matches</a:t>
            </a:r>
            <a:br>
              <a:rPr lang="en-US" dirty="0" smtClean="0"/>
            </a:br>
            <a:r>
              <a:rPr lang="en-US" dirty="0" smtClean="0"/>
              <a:t>to known adapter sequence.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4" y="4896165"/>
            <a:ext cx="4148162" cy="19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</p:spTree>
    <p:extLst>
      <p:ext uri="{BB962C8B-B14F-4D97-AF65-F5344CB8AC3E}">
        <p14:creationId xmlns:p14="http://schemas.microsoft.com/office/powerpoint/2010/main" val="10136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  <p:sp>
        <p:nvSpPr>
          <p:cNvPr id="3" name="TextBox 2"/>
          <p:cNvSpPr txBox="1"/>
          <p:nvPr/>
        </p:nvSpPr>
        <p:spPr>
          <a:xfrm>
            <a:off x="2817469" y="1203068"/>
            <a:ext cx="5856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a k-</a:t>
            </a:r>
            <a:r>
              <a:rPr lang="en-US" dirty="0" err="1" smtClean="0"/>
              <a:t>mer</a:t>
            </a:r>
            <a:r>
              <a:rPr lang="en-US" dirty="0" smtClean="0"/>
              <a:t> over-represented along the length of a read?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k-</a:t>
            </a:r>
            <a:r>
              <a:rPr lang="en-US" dirty="0" err="1" smtClean="0"/>
              <a:t>mers</a:t>
            </a:r>
            <a:r>
              <a:rPr lang="en-US" dirty="0" smtClean="0"/>
              <a:t> should have equal probability</a:t>
            </a:r>
            <a:br>
              <a:rPr lang="en-US" dirty="0" smtClean="0"/>
            </a:br>
            <a:r>
              <a:rPr lang="en-US" dirty="0" smtClean="0"/>
              <a:t>of occurring at any position in the read.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3453" y="3416226"/>
            <a:ext cx="2429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are consistent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TruSeq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adapter sequence.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07176" y="1576720"/>
            <a:ext cx="671521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4"/>
          </p:cNvCxnSpPr>
          <p:nvPr/>
        </p:nvCxnSpPr>
        <p:spPr>
          <a:xfrm flipV="1">
            <a:off x="7342937" y="3007447"/>
            <a:ext cx="0" cy="525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8444" y="6394475"/>
            <a:ext cx="599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k is 7. K-</a:t>
            </a:r>
            <a:r>
              <a:rPr lang="en-US" dirty="0" err="1" smtClean="0"/>
              <a:t>mer</a:t>
            </a:r>
            <a:r>
              <a:rPr lang="en-US" dirty="0" smtClean="0"/>
              <a:t> size can be increased with option -k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97060" y="2175289"/>
            <a:ext cx="1620410" cy="4058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07246" y="3795806"/>
            <a:ext cx="3136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Over-representation at the</a:t>
            </a:r>
            <a:br>
              <a:rPr lang="en-US" dirty="0" smtClean="0"/>
            </a:br>
            <a:r>
              <a:rPr lang="en-US" dirty="0" smtClean="0"/>
              <a:t>beginning of the read implies</a:t>
            </a:r>
            <a:br>
              <a:rPr lang="en-US" dirty="0" smtClean="0"/>
            </a:br>
            <a:r>
              <a:rPr lang="en-US" dirty="0" smtClean="0"/>
              <a:t>many adapters with no DNA</a:t>
            </a:r>
            <a:br>
              <a:rPr lang="en-US" dirty="0" smtClean="0"/>
            </a:br>
            <a:r>
              <a:rPr lang="en-US" dirty="0" smtClean="0"/>
              <a:t>fragment in between.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17469" y="3985597"/>
            <a:ext cx="189777" cy="14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95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67" t="66902" r="49440" b="-922"/>
          <a:stretch/>
        </p:blipFill>
        <p:spPr>
          <a:xfrm>
            <a:off x="992683" y="1118378"/>
            <a:ext cx="7036373" cy="524728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04989" y="1372330"/>
            <a:ext cx="1124068" cy="1401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46527" y="4339556"/>
            <a:ext cx="259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consistent with </a:t>
            </a:r>
            <a:br>
              <a:rPr lang="en-US" dirty="0" smtClean="0"/>
            </a:br>
            <a:r>
              <a:rPr lang="en-US" dirty="0" smtClean="0"/>
              <a:t>adapter sequences and</a:t>
            </a:r>
            <a:br>
              <a:rPr lang="en-US" dirty="0" smtClean="0"/>
            </a:br>
            <a:r>
              <a:rPr lang="en-US" dirty="0" smtClean="0"/>
              <a:t>barcodes/indices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634902" y="2773858"/>
            <a:ext cx="58394" cy="15656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7691" y="2306682"/>
            <a:ext cx="31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Heavy adapter contamination</a:t>
            </a:r>
            <a:br>
              <a:rPr lang="en-US" dirty="0" smtClean="0"/>
            </a:br>
            <a:r>
              <a:rPr lang="en-US" dirty="0" smtClean="0"/>
              <a:t>consistent with short DNA</a:t>
            </a:r>
            <a:br>
              <a:rPr lang="en-US" dirty="0" smtClean="0"/>
            </a:br>
            <a:r>
              <a:rPr lang="en-US" dirty="0" smtClean="0"/>
              <a:t>fragments between adapters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7913" y="3230012"/>
            <a:ext cx="583932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02835" y="3230012"/>
            <a:ext cx="715316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90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trim reads?</a:t>
            </a:r>
          </a:p>
          <a:p>
            <a:pPr lvl="1"/>
            <a:r>
              <a:rPr lang="en-US" dirty="0" smtClean="0"/>
              <a:t>Remove adapter read through.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Update to date list of </a:t>
            </a:r>
            <a:r>
              <a:rPr lang="en-US" dirty="0" err="1" smtClean="0"/>
              <a:t>Illumina</a:t>
            </a:r>
            <a:r>
              <a:rPr lang="en-US" dirty="0" smtClean="0"/>
              <a:t> adapters: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support.illumina.com</a:t>
            </a:r>
            <a:r>
              <a:rPr lang="en-US" sz="1600" dirty="0"/>
              <a:t>/downloads/</a:t>
            </a:r>
            <a:r>
              <a:rPr lang="en-US" sz="1600" dirty="0" err="1"/>
              <a:t>illumina</a:t>
            </a:r>
            <a:r>
              <a:rPr lang="en-US" sz="1600" dirty="0"/>
              <a:t>-customer-sequence-</a:t>
            </a:r>
            <a:r>
              <a:rPr lang="en-US" sz="1600" dirty="0" err="1"/>
              <a:t>letter.html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2490"/>
            <a:ext cx="6193597" cy="363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8936" r="51074"/>
          <a:stretch/>
        </p:blipFill>
        <p:spPr>
          <a:xfrm>
            <a:off x="6650797" y="3896691"/>
            <a:ext cx="2352061" cy="17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6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trim reads?</a:t>
            </a:r>
          </a:p>
          <a:p>
            <a:pPr lvl="1"/>
            <a:r>
              <a:rPr lang="en-US" dirty="0" smtClean="0"/>
              <a:t>Remove poor quality reads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97" y="2240414"/>
            <a:ext cx="5777361" cy="39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9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tools available</a:t>
            </a:r>
          </a:p>
          <a:p>
            <a:pPr lvl="1"/>
            <a:r>
              <a:rPr lang="en-US" dirty="0" err="1" smtClean="0"/>
              <a:t>Trimmomatic</a:t>
            </a:r>
            <a:endParaRPr lang="en-US" dirty="0" smtClean="0"/>
          </a:p>
          <a:p>
            <a:pPr lvl="1"/>
            <a:r>
              <a:rPr lang="en-US" dirty="0" err="1" smtClean="0"/>
              <a:t>CutAdapt</a:t>
            </a:r>
            <a:endParaRPr lang="en-US" dirty="0" smtClean="0"/>
          </a:p>
          <a:p>
            <a:pPr lvl="1"/>
            <a:r>
              <a:rPr lang="en-US" dirty="0" err="1" smtClean="0"/>
              <a:t>AlienTrimmer</a:t>
            </a:r>
            <a:endParaRPr lang="en-US" dirty="0" smtClean="0"/>
          </a:p>
          <a:p>
            <a:pPr lvl="1"/>
            <a:r>
              <a:rPr lang="en-US" dirty="0" smtClean="0"/>
              <a:t>Sickle</a:t>
            </a:r>
          </a:p>
          <a:p>
            <a:pPr lvl="1"/>
            <a:r>
              <a:rPr lang="en-US" dirty="0" smtClean="0"/>
              <a:t>Trim Galore</a:t>
            </a:r>
          </a:p>
          <a:p>
            <a:pPr lvl="1"/>
            <a:r>
              <a:rPr lang="en-US" dirty="0" smtClean="0"/>
              <a:t>Scythe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  <a:p>
            <a:r>
              <a:rPr lang="en-US" b="1" dirty="0" smtClean="0"/>
              <a:t>Warning:</a:t>
            </a:r>
            <a:r>
              <a:rPr lang="en-US" dirty="0" smtClean="0"/>
              <a:t> Some assemblers expect untrimmed input</a:t>
            </a:r>
          </a:p>
          <a:p>
            <a:pPr lvl="1"/>
            <a:r>
              <a:rPr lang="en-US" dirty="0" err="1" smtClean="0"/>
              <a:t>Allpaths</a:t>
            </a:r>
            <a:r>
              <a:rPr lang="en-US" dirty="0" smtClean="0"/>
              <a:t>-LG</a:t>
            </a:r>
          </a:p>
          <a:p>
            <a:pPr lvl="1"/>
            <a:r>
              <a:rPr lang="en-US" dirty="0" smtClean="0"/>
              <a:t>Mira</a:t>
            </a:r>
          </a:p>
        </p:txBody>
      </p:sp>
    </p:spTree>
    <p:extLst>
      <p:ext uri="{BB962C8B-B14F-4D97-AF65-F5344CB8AC3E}">
        <p14:creationId xmlns:p14="http://schemas.microsoft.com/office/powerpoint/2010/main" val="357312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Trimmomatic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latin typeface="Courier"/>
                <a:cs typeface="Courier"/>
              </a:rPr>
              <a:t>java </a:t>
            </a:r>
            <a:r>
              <a:rPr lang="en-US" dirty="0">
                <a:latin typeface="Courier"/>
                <a:cs typeface="Courier"/>
              </a:rPr>
              <a:t>-jar trimmomatic-</a:t>
            </a:r>
            <a:r>
              <a:rPr lang="en-US" dirty="0" smtClean="0">
                <a:latin typeface="Courier"/>
                <a:cs typeface="Courier"/>
              </a:rPr>
              <a:t>0.36.</a:t>
            </a:r>
            <a:r>
              <a:rPr lang="en-US" dirty="0">
                <a:latin typeface="Courier"/>
                <a:cs typeface="Courier"/>
              </a:rPr>
              <a:t>jar PE -phred33 </a:t>
            </a:r>
            <a:r>
              <a:rPr lang="en-US" dirty="0" err="1">
                <a:latin typeface="Courier"/>
                <a:cs typeface="Courier"/>
              </a:rPr>
              <a:t>input_forward.fq.gz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input_reverse.fq.gz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output_forward_paired.fq.gz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output_forward_unpaired.fq.gz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output_reverse_paired.fq.gz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output_reverse_unpaired.fq.gz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/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ILLUMINACLIP:TruSeq3</a:t>
            </a:r>
            <a:r>
              <a:rPr lang="en-US" dirty="0">
                <a:latin typeface="Courier"/>
                <a:cs typeface="Courier"/>
              </a:rPr>
              <a:t>-PE.fa:2:30:10 LEADING:3 TRAILING:3 SLIDINGWINDOW:4:15 MINLEN:36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BBMerge</a:t>
            </a:r>
            <a:r>
              <a:rPr lang="en-US" dirty="0" smtClean="0"/>
              <a:t> </a:t>
            </a:r>
            <a:r>
              <a:rPr lang="en-US" dirty="0"/>
              <a:t>can be used to discover </a:t>
            </a:r>
            <a:r>
              <a:rPr lang="en-US" dirty="0" smtClean="0"/>
              <a:t>adapters:</a:t>
            </a:r>
            <a:br>
              <a:rPr lang="en-US" dirty="0" smtClean="0"/>
            </a:br>
            <a:r>
              <a:rPr lang="en-US" dirty="0" err="1" smtClean="0">
                <a:latin typeface="Courier"/>
                <a:cs typeface="Courier"/>
              </a:rPr>
              <a:t>bbmerge.sh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in=</a:t>
            </a:r>
            <a:r>
              <a:rPr lang="en-US" dirty="0" err="1">
                <a:latin typeface="Courier"/>
                <a:cs typeface="Courier"/>
              </a:rPr>
              <a:t>reads.fq</a:t>
            </a:r>
            <a:r>
              <a:rPr lang="en-US" dirty="0">
                <a:latin typeface="Courier"/>
                <a:cs typeface="Courier"/>
              </a:rPr>
              <a:t> outa=</a:t>
            </a:r>
            <a:r>
              <a:rPr lang="en-US" dirty="0" err="1">
                <a:latin typeface="Courier"/>
                <a:cs typeface="Courier"/>
              </a:rPr>
              <a:t>adapters.fa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3171" y="4363953"/>
            <a:ext cx="330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Fasta</a:t>
            </a:r>
            <a:r>
              <a:rPr lang="en-US" dirty="0" smtClean="0"/>
              <a:t> file of </a:t>
            </a:r>
            <a:r>
              <a:rPr lang="en-US" dirty="0"/>
              <a:t>s</a:t>
            </a:r>
            <a:r>
              <a:rPr lang="en-US" dirty="0" smtClean="0"/>
              <a:t>equences to </a:t>
            </a:r>
            <a:br>
              <a:rPr lang="en-US" dirty="0" smtClean="0"/>
            </a:br>
            <a:r>
              <a:rPr lang="en-US" dirty="0" smtClean="0"/>
              <a:t>remove (adapters, linkers,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sp>
        <p:nvSpPr>
          <p:cNvPr id="5" name="Oval 4"/>
          <p:cNvSpPr/>
          <p:nvPr/>
        </p:nvSpPr>
        <p:spPr>
          <a:xfrm>
            <a:off x="2554561" y="3308085"/>
            <a:ext cx="2111574" cy="354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0"/>
            <a:endCxn id="5" idx="4"/>
          </p:cNvCxnSpPr>
          <p:nvPr/>
        </p:nvCxnSpPr>
        <p:spPr>
          <a:xfrm flipV="1">
            <a:off x="2714187" y="3662523"/>
            <a:ext cx="896161" cy="701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70797" y="989204"/>
            <a:ext cx="13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 type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80422" y="989204"/>
            <a:ext cx="257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Quality Score encoding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12658" y="1727758"/>
            <a:ext cx="150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</a:t>
            </a:r>
            <a:r>
              <a:rPr lang="en-US" dirty="0"/>
              <a:t>f</a:t>
            </a:r>
            <a:r>
              <a:rPr lang="en-US" dirty="0" smtClean="0"/>
              <a:t>ile pair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56958" y="2628748"/>
            <a:ext cx="87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</a:p>
        </p:txBody>
      </p:sp>
      <p:sp>
        <p:nvSpPr>
          <p:cNvPr id="12" name="Oval 11"/>
          <p:cNvSpPr/>
          <p:nvPr/>
        </p:nvSpPr>
        <p:spPr>
          <a:xfrm>
            <a:off x="5302408" y="1462056"/>
            <a:ext cx="479570" cy="39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81978" y="1462056"/>
            <a:ext cx="1483017" cy="39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2"/>
            <a:endCxn id="12" idx="1"/>
          </p:cNvCxnSpPr>
          <p:nvPr/>
        </p:nvCxnSpPr>
        <p:spPr>
          <a:xfrm>
            <a:off x="4666135" y="1358536"/>
            <a:ext cx="706504" cy="1619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3" idx="7"/>
          </p:cNvCxnSpPr>
          <p:nvPr/>
        </p:nvCxnSpPr>
        <p:spPr>
          <a:xfrm flipH="1">
            <a:off x="7047812" y="1358536"/>
            <a:ext cx="518272" cy="1619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1"/>
          </p:cNvCxnSpPr>
          <p:nvPr/>
        </p:nvCxnSpPr>
        <p:spPr>
          <a:xfrm flipH="1">
            <a:off x="6585748" y="1912424"/>
            <a:ext cx="826910" cy="66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561117" y="1860798"/>
            <a:ext cx="6024631" cy="2362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1117" y="2097090"/>
            <a:ext cx="6024631" cy="12109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1" idx="1"/>
          </p:cNvCxnSpPr>
          <p:nvPr/>
        </p:nvCxnSpPr>
        <p:spPr>
          <a:xfrm flipH="1" flipV="1">
            <a:off x="6585748" y="2761660"/>
            <a:ext cx="871210" cy="517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61117" y="3308085"/>
            <a:ext cx="6895841" cy="6941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836774" y="4173699"/>
            <a:ext cx="181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trim and </a:t>
            </a:r>
          </a:p>
          <a:p>
            <a:r>
              <a:rPr lang="en-US" dirty="0" smtClean="0"/>
              <a:t>what to keep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280422" y="4002192"/>
            <a:ext cx="767390" cy="1715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Duplication Removal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do duplicates arise?</a:t>
            </a:r>
          </a:p>
          <a:p>
            <a:pPr lvl="1"/>
            <a:r>
              <a:rPr lang="en-US" dirty="0" smtClean="0"/>
              <a:t>Optical duplicates (amplified cluster mistaken for multiple clusters)</a:t>
            </a:r>
          </a:p>
          <a:p>
            <a:pPr lvl="1"/>
            <a:r>
              <a:rPr lang="en-US" dirty="0" smtClean="0"/>
              <a:t>PCR duplicates </a:t>
            </a:r>
          </a:p>
          <a:p>
            <a:pPr lvl="1"/>
            <a:endParaRPr lang="en-US" dirty="0"/>
          </a:p>
          <a:p>
            <a:r>
              <a:rPr lang="en-US" dirty="0" smtClean="0"/>
              <a:t>Why are duplicates bad?</a:t>
            </a:r>
          </a:p>
          <a:p>
            <a:pPr lvl="1"/>
            <a:r>
              <a:rPr lang="en-US" dirty="0"/>
              <a:t>Poor overlap information</a:t>
            </a:r>
          </a:p>
          <a:p>
            <a:pPr lvl="1"/>
            <a:r>
              <a:rPr lang="en-US" dirty="0" smtClean="0"/>
              <a:t>Increased variance of coverage</a:t>
            </a:r>
          </a:p>
          <a:p>
            <a:pPr lvl="1"/>
            <a:r>
              <a:rPr lang="en-US" dirty="0" smtClean="0"/>
              <a:t>Increased computation time and resources</a:t>
            </a:r>
          </a:p>
          <a:p>
            <a:pPr lvl="1"/>
            <a:endParaRPr lang="en-US" dirty="0"/>
          </a:p>
          <a:p>
            <a:r>
              <a:rPr lang="en-US" dirty="0" smtClean="0"/>
              <a:t>How to remove duplicates: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err="1" smtClean="0"/>
              <a:t>FastUniq</a:t>
            </a:r>
            <a:endParaRPr lang="en-US" dirty="0"/>
          </a:p>
          <a:p>
            <a:pPr lvl="1"/>
            <a:r>
              <a:rPr lang="en-US" dirty="0" err="1" smtClean="0"/>
              <a:t>ParDRe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551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sure your data is whole.</a:t>
            </a:r>
          </a:p>
          <a:p>
            <a:pPr lvl="1"/>
            <a:r>
              <a:rPr lang="en-US" dirty="0" smtClean="0"/>
              <a:t>File checksums ensure data integrity</a:t>
            </a:r>
          </a:p>
          <a:p>
            <a:pPr lvl="2"/>
            <a:r>
              <a:rPr lang="en-US" dirty="0" smtClean="0"/>
              <a:t>MD5</a:t>
            </a:r>
          </a:p>
          <a:p>
            <a:pPr lvl="3"/>
            <a:r>
              <a:rPr lang="en-US" sz="1600" b="1" dirty="0" smtClean="0">
                <a:latin typeface="Courier"/>
                <a:cs typeface="Courier"/>
              </a:rPr>
              <a:t>$ md5sum file1.fastq.gz # before</a:t>
            </a:r>
            <a:br>
              <a:rPr lang="en-US" sz="1600" b="1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823fc8b0ca72c6e9bd8c5dcb0a66ce9b	file1.fastq.gz </a:t>
            </a:r>
          </a:p>
          <a:p>
            <a:pPr lvl="3"/>
            <a:r>
              <a:rPr lang="en-US" sz="1600" b="1" dirty="0" smtClean="0">
                <a:latin typeface="Courier"/>
                <a:cs typeface="Courier"/>
              </a:rPr>
              <a:t>$ md5sum -c checksums.md5 # after</a:t>
            </a:r>
            <a:br>
              <a:rPr lang="en-US" sz="1600" b="1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file1.fastq.gz: OK 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file2.fastq.gz: OK 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file3.fastq.gz: FAILED 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md5sum: WARNING: 1 of 3 computed checksums did NOT match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Calculate file checksums </a:t>
            </a:r>
            <a:r>
              <a:rPr lang="en-US" u="sng" dirty="0" smtClean="0"/>
              <a:t>before</a:t>
            </a:r>
            <a:r>
              <a:rPr lang="en-US" dirty="0" smtClean="0"/>
              <a:t> transfer.</a:t>
            </a:r>
          </a:p>
          <a:p>
            <a:pPr lvl="1"/>
            <a:r>
              <a:rPr lang="en-US" dirty="0" smtClean="0"/>
              <a:t>Validate checksums against the transferred files </a:t>
            </a:r>
            <a:r>
              <a:rPr lang="en-US" u="sng" dirty="0" smtClean="0"/>
              <a:t>after</a:t>
            </a:r>
            <a:r>
              <a:rPr lang="en-US" dirty="0" smtClean="0"/>
              <a:t> the </a:t>
            </a:r>
            <a:r>
              <a:rPr lang="en-US" smtClean="0"/>
              <a:t>transfer.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417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Sequencing</a:t>
            </a:r>
            <a:endParaRPr lang="en-US" dirty="0"/>
          </a:p>
        </p:txBody>
      </p:sp>
      <p:pic>
        <p:nvPicPr>
          <p:cNvPr id="5" name="Content Placeholder 4" descr="PacBio_read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6" r="-1766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2356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Sequencing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56" t="24857" r="36796" b="31666"/>
          <a:stretch/>
        </p:blipFill>
        <p:spPr>
          <a:xfrm>
            <a:off x="307885" y="1061870"/>
            <a:ext cx="8562503" cy="48517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278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3418073"/>
            <a:ext cx="8543861" cy="270809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subreads</a:t>
            </a:r>
            <a:r>
              <a:rPr lang="en-US" dirty="0" smtClean="0"/>
              <a:t> </a:t>
            </a:r>
            <a:r>
              <a:rPr lang="en-US" dirty="0" err="1" smtClean="0"/>
              <a:t>fastq</a:t>
            </a:r>
            <a:r>
              <a:rPr lang="en-US" dirty="0" smtClean="0"/>
              <a:t> file contains all the </a:t>
            </a:r>
            <a:r>
              <a:rPr lang="en-US" dirty="0" err="1" smtClean="0"/>
              <a:t>subreads</a:t>
            </a:r>
            <a:r>
              <a:rPr lang="en-US" dirty="0" smtClean="0"/>
              <a:t> from a SMRT movie.</a:t>
            </a:r>
          </a:p>
          <a:p>
            <a:r>
              <a:rPr lang="en-US" dirty="0" smtClean="0"/>
              <a:t>The reads from a ZMW after adapter removal are oriented in the direction forward, reverse, forward, and so on.  </a:t>
            </a:r>
          </a:p>
          <a:p>
            <a:r>
              <a:rPr lang="en-US" dirty="0" smtClean="0"/>
              <a:t>Read Quality (RQ) Assignment: A </a:t>
            </a:r>
            <a:r>
              <a:rPr lang="en-US" dirty="0"/>
              <a:t>trained prediction of a read’s mapped accuracy based on its pulse and base file characteristics (peak signal-to-noise ratio, average base QV, </a:t>
            </a:r>
            <a:r>
              <a:rPr lang="en-US" dirty="0" err="1"/>
              <a:t>interpulse</a:t>
            </a:r>
            <a:r>
              <a:rPr lang="en-US" dirty="0"/>
              <a:t> distance, and so on)</a:t>
            </a:r>
            <a:r>
              <a:rPr lang="en-US" dirty="0" smtClean="0"/>
              <a:t>.</a:t>
            </a:r>
          </a:p>
          <a:p>
            <a:r>
              <a:rPr lang="en-US" dirty="0"/>
              <a:t>Quality Value (QV): The total probability that the </a:t>
            </a:r>
            <a:r>
              <a:rPr lang="en-US" dirty="0" err="1"/>
              <a:t>basecall</a:t>
            </a:r>
            <a:r>
              <a:rPr lang="en-US" dirty="0"/>
              <a:t> is an insertion or substitution or is preceded by a deletion. </a:t>
            </a:r>
            <a:r>
              <a:rPr lang="en-US" dirty="0" smtClean="0"/>
              <a:t>QV </a:t>
            </a:r>
            <a:r>
              <a:rPr lang="en-US" dirty="0"/>
              <a:t>= -10 * log10(p).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32</a:t>
            </a:fld>
            <a:endParaRPr lang="sv-SE"/>
          </a:p>
        </p:txBody>
      </p:sp>
      <p:pic>
        <p:nvPicPr>
          <p:cNvPr id="9" name="Picture 8" descr="PacBio_readhead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526"/>
            <a:ext cx="9144000" cy="216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5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 have enough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my expected genome size?</a:t>
            </a:r>
          </a:p>
          <a:p>
            <a:r>
              <a:rPr lang="en-US" dirty="0" smtClean="0"/>
              <a:t>What depth of coverage should I expect?</a:t>
            </a:r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70x coverage in total from </a:t>
            </a:r>
            <a:r>
              <a:rPr lang="en-US" dirty="0" err="1" smtClean="0"/>
              <a:t>subreads</a:t>
            </a:r>
            <a:r>
              <a:rPr lang="en-US" dirty="0" smtClean="0"/>
              <a:t> per allele</a:t>
            </a:r>
          </a:p>
          <a:p>
            <a:pPr lvl="2"/>
            <a:r>
              <a:rPr lang="en-US" dirty="0" smtClean="0"/>
              <a:t>At least 30x coverage of reads &gt;10kb per allele</a:t>
            </a:r>
            <a:endParaRPr lang="en-US" dirty="0"/>
          </a:p>
          <a:p>
            <a:r>
              <a:rPr lang="en-US" dirty="0" smtClean="0"/>
              <a:t>Coverage = Number of bases sequenced / estimated genome size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3094" t="12066" r="36539" b="54015"/>
          <a:stretch/>
        </p:blipFill>
        <p:spPr>
          <a:xfrm>
            <a:off x="274523" y="3576698"/>
            <a:ext cx="8703877" cy="30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data quantity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Third party scripts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Command line calculation (my </a:t>
            </a:r>
            <a:r>
              <a:rPr lang="en-US" dirty="0" err="1" smtClean="0"/>
              <a:t>favourite</a:t>
            </a:r>
            <a:r>
              <a:rPr lang="en-US" dirty="0" smtClean="0"/>
              <a:t> way)</a:t>
            </a:r>
          </a:p>
          <a:p>
            <a:pPr lvl="1"/>
            <a:r>
              <a:rPr lang="en-US" dirty="0" smtClean="0"/>
              <a:t>Can use </a:t>
            </a:r>
            <a:r>
              <a:rPr lang="en-US" dirty="0" err="1" smtClean="0"/>
              <a:t>Seqtk</a:t>
            </a:r>
            <a:r>
              <a:rPr lang="en-US" dirty="0" smtClean="0"/>
              <a:t> to convert and filter on read length</a:t>
            </a:r>
          </a:p>
          <a:p>
            <a:pPr lvl="1"/>
            <a:r>
              <a:rPr lang="en-US" sz="2000" b="1" dirty="0" err="1" smtClean="0">
                <a:latin typeface="Courier"/>
                <a:cs typeface="Courier"/>
              </a:rPr>
              <a:t>zcat</a:t>
            </a:r>
            <a:r>
              <a:rPr lang="en-US" sz="2000" b="1" dirty="0" smtClean="0">
                <a:latin typeface="Courier"/>
                <a:cs typeface="Courier"/>
              </a:rPr>
              <a:t> *.</a:t>
            </a:r>
            <a:r>
              <a:rPr lang="en-US" sz="2000" b="1" dirty="0" err="1" smtClean="0">
                <a:latin typeface="Courier"/>
                <a:cs typeface="Courier"/>
              </a:rPr>
              <a:t>fastq.gz</a:t>
            </a:r>
            <a:r>
              <a:rPr lang="en-US" sz="2000" b="1" dirty="0" smtClean="0">
                <a:latin typeface="Courier"/>
                <a:cs typeface="Courier"/>
              </a:rPr>
              <a:t> | </a:t>
            </a:r>
            <a:r>
              <a:rPr lang="en-US" sz="2000" b="1" dirty="0" err="1" smtClean="0">
                <a:latin typeface="Courier"/>
                <a:cs typeface="Courier"/>
              </a:rPr>
              <a:t>seqtk</a:t>
            </a:r>
            <a:r>
              <a:rPr lang="en-US" sz="2000" b="1" dirty="0" smtClean="0">
                <a:latin typeface="Courier"/>
                <a:cs typeface="Courier"/>
              </a:rPr>
              <a:t> </a:t>
            </a:r>
            <a:r>
              <a:rPr lang="en-US" sz="2000" b="1" dirty="0" err="1" smtClean="0">
                <a:latin typeface="Courier"/>
                <a:cs typeface="Courier"/>
              </a:rPr>
              <a:t>seq</a:t>
            </a:r>
            <a:r>
              <a:rPr lang="en-US" sz="2000" b="1" dirty="0" smtClean="0">
                <a:latin typeface="Courier"/>
                <a:cs typeface="Courier"/>
              </a:rPr>
              <a:t> -A -L 10000 - | </a:t>
            </a:r>
            <a:r>
              <a:rPr lang="en-US" sz="2000" b="1" dirty="0" err="1" smtClean="0">
                <a:latin typeface="Courier"/>
                <a:cs typeface="Courier"/>
              </a:rPr>
              <a:t>grep</a:t>
            </a:r>
            <a:r>
              <a:rPr lang="en-US" sz="2000" b="1" dirty="0" smtClean="0">
                <a:latin typeface="Courier"/>
                <a:cs typeface="Courier"/>
              </a:rPr>
              <a:t> -v “^&gt;” | </a:t>
            </a:r>
            <a:r>
              <a:rPr lang="en-US" sz="2000" b="1" dirty="0" err="1" smtClean="0">
                <a:latin typeface="Courier"/>
                <a:cs typeface="Courier"/>
              </a:rPr>
              <a:t>tr</a:t>
            </a:r>
            <a:r>
              <a:rPr lang="en-US" sz="2000" b="1" dirty="0" smtClean="0">
                <a:latin typeface="Courier"/>
                <a:cs typeface="Courier"/>
              </a:rPr>
              <a:t> -dc “</a:t>
            </a:r>
            <a:r>
              <a:rPr lang="en-US" sz="2000" b="1" dirty="0" err="1" smtClean="0">
                <a:latin typeface="Courier"/>
                <a:cs typeface="Courier"/>
              </a:rPr>
              <a:t>ACGTNacgtn</a:t>
            </a:r>
            <a:r>
              <a:rPr lang="en-US" sz="2000" b="1" dirty="0" smtClean="0">
                <a:latin typeface="Courier"/>
                <a:cs typeface="Courier"/>
              </a:rPr>
              <a:t>” | </a:t>
            </a:r>
            <a:r>
              <a:rPr lang="en-US" sz="2000" b="1" dirty="0" err="1" smtClean="0">
                <a:latin typeface="Courier"/>
                <a:cs typeface="Courier"/>
              </a:rPr>
              <a:t>wc</a:t>
            </a:r>
            <a:r>
              <a:rPr lang="en-US" sz="2000" b="1" dirty="0" smtClean="0">
                <a:latin typeface="Courier"/>
                <a:cs typeface="Courier"/>
              </a:rPr>
              <a:t> -m</a:t>
            </a:r>
          </a:p>
          <a:p>
            <a:pPr lvl="2"/>
            <a:endParaRPr lang="en-US" sz="1400" dirty="0" smtClean="0">
              <a:latin typeface="Courier"/>
              <a:cs typeface="Courier"/>
            </a:endParaRPr>
          </a:p>
          <a:p>
            <a:pPr lvl="2"/>
            <a:r>
              <a:rPr lang="en-US" sz="1400" dirty="0" err="1" smtClean="0">
                <a:latin typeface="Courier"/>
                <a:cs typeface="Courier"/>
              </a:rPr>
              <a:t>zcat</a:t>
            </a:r>
            <a:r>
              <a:rPr lang="en-US" sz="1400" dirty="0" smtClean="0">
                <a:latin typeface="Courier"/>
                <a:cs typeface="Courier"/>
              </a:rPr>
              <a:t> ( concatenates the compressed </a:t>
            </a:r>
            <a:r>
              <a:rPr lang="en-US" sz="1400" dirty="0" err="1" smtClean="0">
                <a:latin typeface="Courier"/>
                <a:cs typeface="Courier"/>
              </a:rPr>
              <a:t>fastq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files into one stream )</a:t>
            </a:r>
          </a:p>
          <a:p>
            <a:pPr lvl="2"/>
            <a:r>
              <a:rPr lang="en-US" sz="1400" dirty="0" err="1">
                <a:latin typeface="Courier"/>
                <a:cs typeface="Courier"/>
              </a:rPr>
              <a:t>s</a:t>
            </a:r>
            <a:r>
              <a:rPr lang="en-US" sz="1400" dirty="0" err="1" smtClean="0">
                <a:latin typeface="Courier"/>
                <a:cs typeface="Courier"/>
              </a:rPr>
              <a:t>eqtk</a:t>
            </a:r>
            <a:r>
              <a:rPr lang="en-US" sz="1400" dirty="0" smtClean="0">
                <a:latin typeface="Courier"/>
                <a:cs typeface="Courier"/>
              </a:rPr>
              <a:t> ( converts to </a:t>
            </a:r>
            <a:r>
              <a:rPr lang="en-US" sz="1400" dirty="0" err="1" smtClean="0">
                <a:latin typeface="Courier"/>
                <a:cs typeface="Courier"/>
              </a:rPr>
              <a:t>fasta</a:t>
            </a:r>
            <a:r>
              <a:rPr lang="en-US" sz="1400" dirty="0" smtClean="0">
                <a:latin typeface="Courier"/>
                <a:cs typeface="Courier"/>
              </a:rPr>
              <a:t> format and drops reads less than 10k )</a:t>
            </a:r>
          </a:p>
          <a:p>
            <a:pPr lvl="2"/>
            <a:r>
              <a:rPr lang="en-US" sz="1400" dirty="0" err="1">
                <a:latin typeface="Courier"/>
                <a:cs typeface="Courier"/>
              </a:rPr>
              <a:t>g</a:t>
            </a:r>
            <a:r>
              <a:rPr lang="en-US" sz="1400" dirty="0" err="1" smtClean="0">
                <a:latin typeface="Courier"/>
                <a:cs typeface="Courier"/>
              </a:rPr>
              <a:t>rep</a:t>
            </a:r>
            <a:r>
              <a:rPr lang="en-US" sz="1400" dirty="0" smtClean="0">
                <a:latin typeface="Courier"/>
                <a:cs typeface="Courier"/>
              </a:rPr>
              <a:t> ( -v excludes lines starting with “&gt;”, i.e. </a:t>
            </a:r>
            <a:r>
              <a:rPr lang="en-US" sz="1400" dirty="0" err="1" smtClean="0">
                <a:latin typeface="Courier"/>
                <a:cs typeface="Courier"/>
              </a:rPr>
              <a:t>fasta</a:t>
            </a:r>
            <a:r>
              <a:rPr lang="en-US" sz="1400" dirty="0" smtClean="0">
                <a:latin typeface="Courier"/>
                <a:cs typeface="Courier"/>
              </a:rPr>
              <a:t> headers )</a:t>
            </a:r>
          </a:p>
          <a:p>
            <a:pPr lvl="2"/>
            <a:r>
              <a:rPr lang="en-US" sz="1400" dirty="0" err="1" smtClean="0">
                <a:latin typeface="Courier"/>
                <a:cs typeface="Courier"/>
              </a:rPr>
              <a:t>tr</a:t>
            </a:r>
            <a:r>
              <a:rPr lang="en-US" sz="1400" dirty="0" smtClean="0">
                <a:latin typeface="Courier"/>
                <a:cs typeface="Courier"/>
              </a:rPr>
              <a:t> ( -dc removes any characters not in set “</a:t>
            </a:r>
            <a:r>
              <a:rPr lang="en-US" sz="1400" dirty="0" err="1" smtClean="0">
                <a:latin typeface="Courier"/>
                <a:cs typeface="Courier"/>
              </a:rPr>
              <a:t>ACGTNacgtn</a:t>
            </a:r>
            <a:r>
              <a:rPr lang="en-US" sz="1400" dirty="0" smtClean="0">
                <a:latin typeface="Courier"/>
                <a:cs typeface="Courier"/>
              </a:rPr>
              <a:t>” )</a:t>
            </a:r>
          </a:p>
          <a:p>
            <a:pPr lvl="2"/>
            <a:r>
              <a:rPr lang="en-US" sz="1400" dirty="0" err="1">
                <a:latin typeface="Courier"/>
                <a:cs typeface="Courier"/>
              </a:rPr>
              <a:t>w</a:t>
            </a:r>
            <a:r>
              <a:rPr lang="en-US" sz="1400" dirty="0" err="1" smtClean="0">
                <a:latin typeface="Courier"/>
                <a:cs typeface="Courier"/>
              </a:rPr>
              <a:t>c</a:t>
            </a:r>
            <a:r>
              <a:rPr lang="en-US" sz="1400" dirty="0" smtClean="0">
                <a:latin typeface="Courier"/>
                <a:cs typeface="Courier"/>
              </a:rPr>
              <a:t> ( -m counts characters )</a:t>
            </a:r>
          </a:p>
          <a:p>
            <a:pPr lvl="2"/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b="1" dirty="0" smtClean="0">
                <a:latin typeface="Courier"/>
                <a:cs typeface="Courier"/>
              </a:rPr>
              <a:t>parallel ‘</a:t>
            </a:r>
            <a:r>
              <a:rPr lang="en-US" b="1" dirty="0" err="1" smtClean="0">
                <a:latin typeface="Courier"/>
                <a:cs typeface="Courier"/>
              </a:rPr>
              <a:t>seqtk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latin typeface="Courier"/>
                <a:cs typeface="Courier"/>
              </a:rPr>
              <a:t>seq</a:t>
            </a:r>
            <a:r>
              <a:rPr lang="en-US" b="1" dirty="0" smtClean="0">
                <a:latin typeface="Courier"/>
                <a:cs typeface="Courier"/>
              </a:rPr>
              <a:t> -A -L 10000 {} | </a:t>
            </a:r>
            <a:r>
              <a:rPr lang="en-US" b="1" dirty="0" err="1" smtClean="0">
                <a:latin typeface="Courier"/>
                <a:cs typeface="Courier"/>
              </a:rPr>
              <a:t>grep</a:t>
            </a:r>
            <a:r>
              <a:rPr lang="en-US" b="1" dirty="0" smtClean="0">
                <a:latin typeface="Courier"/>
                <a:cs typeface="Courier"/>
              </a:rPr>
              <a:t> -v “^&gt;” | </a:t>
            </a:r>
            <a:r>
              <a:rPr lang="en-US" b="1" dirty="0" err="1" smtClean="0">
                <a:latin typeface="Courier"/>
                <a:cs typeface="Courier"/>
              </a:rPr>
              <a:t>tr</a:t>
            </a:r>
            <a:r>
              <a:rPr lang="en-US" b="1" dirty="0" smtClean="0">
                <a:latin typeface="Courier"/>
                <a:cs typeface="Courier"/>
              </a:rPr>
              <a:t> -dc “</a:t>
            </a:r>
            <a:r>
              <a:rPr lang="en-US" b="1" dirty="0" err="1" smtClean="0">
                <a:latin typeface="Courier"/>
                <a:cs typeface="Courier"/>
              </a:rPr>
              <a:t>ACGTNacgtn</a:t>
            </a:r>
            <a:r>
              <a:rPr lang="en-US" b="1" dirty="0" smtClean="0">
                <a:latin typeface="Courier"/>
                <a:cs typeface="Courier"/>
              </a:rPr>
              <a:t>” | </a:t>
            </a:r>
            <a:r>
              <a:rPr lang="en-US" b="1" dirty="0" err="1" smtClean="0">
                <a:latin typeface="Courier"/>
                <a:cs typeface="Courier"/>
              </a:rPr>
              <a:t>wc</a:t>
            </a:r>
            <a:r>
              <a:rPr lang="en-US" b="1" dirty="0" smtClean="0">
                <a:latin typeface="Courier"/>
                <a:cs typeface="Courier"/>
              </a:rPr>
              <a:t> -m’ ::: *.</a:t>
            </a:r>
            <a:r>
              <a:rPr lang="en-US" b="1" dirty="0" err="1" smtClean="0">
                <a:latin typeface="Courier"/>
                <a:cs typeface="Courier"/>
              </a:rPr>
              <a:t>fastq.gz</a:t>
            </a:r>
            <a:r>
              <a:rPr lang="en-US" b="1" dirty="0" smtClean="0">
                <a:latin typeface="Courier"/>
                <a:cs typeface="Courier"/>
              </a:rPr>
              <a:t> | paste -</a:t>
            </a:r>
            <a:r>
              <a:rPr lang="en-US" b="1" dirty="0" err="1" smtClean="0">
                <a:latin typeface="Courier"/>
                <a:cs typeface="Courier"/>
              </a:rPr>
              <a:t>sd</a:t>
            </a:r>
            <a:r>
              <a:rPr lang="en-US" b="1" dirty="0" smtClean="0">
                <a:latin typeface="Courier"/>
                <a:cs typeface="Courier"/>
              </a:rPr>
              <a:t>+ | </a:t>
            </a:r>
            <a:r>
              <a:rPr lang="en-US" b="1" dirty="0" err="1" smtClean="0">
                <a:latin typeface="Courier"/>
                <a:cs typeface="Courier"/>
              </a:rPr>
              <a:t>bc</a:t>
            </a:r>
            <a:r>
              <a:rPr lang="en-US" b="1" dirty="0" smtClean="0">
                <a:latin typeface="Courier"/>
                <a:cs typeface="Courier"/>
              </a:rPr>
              <a:t> -l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4788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SMRT Portal </a:t>
            </a:r>
            <a:r>
              <a:rPr lang="en-US" dirty="0"/>
              <a:t>R</a:t>
            </a:r>
            <a:r>
              <a:rPr lang="en-US" dirty="0" smtClean="0"/>
              <a:t>eport</a:t>
            </a:r>
            <a:endParaRPr lang="en-US" dirty="0"/>
          </a:p>
        </p:txBody>
      </p:sp>
      <p:pic>
        <p:nvPicPr>
          <p:cNvPr id="5" name="Content Placeholder 4" descr="SMRT_readlengthrepor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13" r="-2251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320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SMRT Portal Report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93" t="8234" r="18896" b="3623"/>
          <a:stretch/>
        </p:blipFill>
        <p:spPr>
          <a:xfrm>
            <a:off x="1201676" y="1060832"/>
            <a:ext cx="6445349" cy="5652095"/>
          </a:xfrm>
        </p:spPr>
      </p:pic>
    </p:spTree>
    <p:extLst>
      <p:ext uri="{BB962C8B-B14F-4D97-AF65-F5344CB8AC3E}">
        <p14:creationId xmlns:p14="http://schemas.microsoft.com/office/powerpoint/2010/main" val="1773116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SMRT Portal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3632111"/>
            <a:ext cx="8543861" cy="24940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SMRT cell loading</a:t>
            </a:r>
          </a:p>
          <a:p>
            <a:pPr lvl="1"/>
            <a:r>
              <a:rPr lang="en-US" dirty="0" smtClean="0"/>
              <a:t>P0: % of ZMWs that are empty with no polymerase</a:t>
            </a:r>
          </a:p>
          <a:p>
            <a:pPr lvl="1"/>
            <a:r>
              <a:rPr lang="en-US" dirty="0" smtClean="0"/>
              <a:t>P1: % of ZMWs that are productive and sequencing</a:t>
            </a:r>
          </a:p>
          <a:p>
            <a:pPr lvl="1"/>
            <a:r>
              <a:rPr lang="en-US" dirty="0" smtClean="0"/>
              <a:t>P2: % of ZMWs that are not P0 or P1 (e.g. unbound polymerase, more than one molecule in a well (overloaded cell)).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Maximize P1 and minimize P0 + P2.</a:t>
            </a:r>
          </a:p>
          <a:p>
            <a:pPr lvl="1"/>
            <a:r>
              <a:rPr lang="en-US" dirty="0" smtClean="0"/>
              <a:t>High P0 indicates </a:t>
            </a:r>
            <a:r>
              <a:rPr lang="en-US" dirty="0" err="1" smtClean="0"/>
              <a:t>underloading</a:t>
            </a:r>
            <a:r>
              <a:rPr lang="en-US" dirty="0" smtClean="0"/>
              <a:t> (too low concentration of molecules)</a:t>
            </a:r>
          </a:p>
          <a:p>
            <a:pPr lvl="1"/>
            <a:r>
              <a:rPr lang="en-US" dirty="0" smtClean="0"/>
              <a:t>High P2 indicates overloading (too high concentration) or poor prep.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37</a:t>
            </a:fld>
            <a:endParaRPr lang="sv-SE"/>
          </a:p>
        </p:txBody>
      </p:sp>
      <p:pic>
        <p:nvPicPr>
          <p:cNvPr id="6" name="Picture 5" descr="SMRT_cellloa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880"/>
            <a:ext cx="9144000" cy="234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0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SMRT portal does not filter out control reads unless the protocol is included.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8090"/>
            <a:ext cx="9144000" cy="1118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5" y="3639922"/>
            <a:ext cx="4000222" cy="3000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522" y="3639922"/>
            <a:ext cx="4000224" cy="3000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9558" y="2979534"/>
            <a:ext cx="4352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reads are longer than Sample reads indicating good sequencing but bad Sample DNA quality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17259" y="3796954"/>
            <a:ext cx="727551" cy="1481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32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Trimming</a:t>
            </a:r>
            <a:endParaRPr lang="en-US" dirty="0"/>
          </a:p>
        </p:txBody>
      </p:sp>
      <p:pic>
        <p:nvPicPr>
          <p:cNvPr id="4" name="Content Placeholder 3" descr="PacBio_adaptermisinden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16" r="-17116"/>
          <a:stretch>
            <a:fillRect/>
          </a:stretch>
        </p:blipFill>
        <p:spPr>
          <a:xfrm>
            <a:off x="307885" y="1905707"/>
            <a:ext cx="8543861" cy="4952293"/>
          </a:xfrm>
        </p:spPr>
      </p:pic>
      <p:sp>
        <p:nvSpPr>
          <p:cNvPr id="5" name="TextBox 4"/>
          <p:cNvSpPr txBox="1"/>
          <p:nvPr/>
        </p:nvSpPr>
        <p:spPr>
          <a:xfrm>
            <a:off x="307885" y="1155592"/>
            <a:ext cx="7186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SMRTbell</a:t>
            </a:r>
            <a:r>
              <a:rPr lang="en-US" dirty="0" smtClean="0"/>
              <a:t> adapter: </a:t>
            </a:r>
          </a:p>
          <a:p>
            <a:r>
              <a:rPr lang="en-US" dirty="0" smtClean="0"/>
              <a:t>ATCTCTCTCTTTTCCTCCTCCTCCGTTGTTGTTGTTGAGAGAGAT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/>
              <a:t> </a:t>
            </a:r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end </a:t>
            </a:r>
            <a:r>
              <a:rPr lang="en-US" dirty="0" err="1" smtClean="0"/>
              <a:t>Illumina</a:t>
            </a:r>
            <a:r>
              <a:rPr lang="en-US" dirty="0" smtClean="0"/>
              <a:t>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595"/>
            <a:ext cx="9144000" cy="37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6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48" b="105"/>
          <a:stretch/>
        </p:blipFill>
        <p:spPr>
          <a:xfrm>
            <a:off x="457200" y="1323474"/>
            <a:ext cx="8229600" cy="5066631"/>
          </a:xfrm>
        </p:spPr>
      </p:pic>
      <p:sp>
        <p:nvSpPr>
          <p:cNvPr id="3" name="TextBox 2"/>
          <p:cNvSpPr txBox="1"/>
          <p:nvPr/>
        </p:nvSpPr>
        <p:spPr>
          <a:xfrm>
            <a:off x="3495898" y="2789029"/>
            <a:ext cx="477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Long read sequencing has a higher per base error rate (lower quality score). </a:t>
            </a:r>
          </a:p>
        </p:txBody>
      </p:sp>
    </p:spTree>
    <p:extLst>
      <p:ext uri="{BB962C8B-B14F-4D97-AF65-F5344CB8AC3E}">
        <p14:creationId xmlns:p14="http://schemas.microsoft.com/office/powerpoint/2010/main" val="268819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57" t="20586" r="18670" b="13279"/>
          <a:stretch/>
        </p:blipFill>
        <p:spPr>
          <a:xfrm>
            <a:off x="858701" y="1088628"/>
            <a:ext cx="7424708" cy="5247738"/>
          </a:xfrm>
        </p:spPr>
      </p:pic>
      <p:sp>
        <p:nvSpPr>
          <p:cNvPr id="3" name="TextBox 2"/>
          <p:cNvSpPr txBox="1"/>
          <p:nvPr/>
        </p:nvSpPr>
        <p:spPr>
          <a:xfrm>
            <a:off x="5342754" y="2474772"/>
            <a:ext cx="350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Longer reads mean that average GC content per read tends more towards the average GC content of the genome (Sharper peak).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2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Errors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990" b="-7990"/>
          <a:stretch>
            <a:fillRect/>
          </a:stretch>
        </p:blipFill>
        <p:spPr>
          <a:xfrm>
            <a:off x="1119665" y="1409563"/>
            <a:ext cx="6893106" cy="2477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7" y="3651653"/>
            <a:ext cx="3460659" cy="2895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544" y="3651653"/>
            <a:ext cx="2144754" cy="2895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52" y="3651653"/>
            <a:ext cx="3044447" cy="2895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885" y="1056025"/>
            <a:ext cx="572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Quality score is inferred from the light signal. </a:t>
            </a:r>
          </a:p>
          <a:p>
            <a:r>
              <a:rPr lang="en-US" dirty="0" smtClean="0"/>
              <a:t>Strong light signal does not imply correct base calls.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1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Molecule sequencing</a:t>
            </a:r>
          </a:p>
          <a:p>
            <a:endParaRPr lang="en-US" dirty="0"/>
          </a:p>
          <a:p>
            <a:r>
              <a:rPr lang="en-US" dirty="0" smtClean="0"/>
              <a:t>No fragmentation required, therefore read length is theoretically unlimited.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Pacbio</a:t>
            </a:r>
            <a:r>
              <a:rPr lang="en-US" dirty="0" smtClean="0"/>
              <a:t> has size selected library)</a:t>
            </a:r>
          </a:p>
          <a:p>
            <a:endParaRPr lang="en-US" dirty="0"/>
          </a:p>
          <a:p>
            <a:r>
              <a:rPr lang="en-US" dirty="0" smtClean="0"/>
              <a:t>Support is limited to the ONT community portal.</a:t>
            </a:r>
          </a:p>
          <a:p>
            <a:endParaRPr lang="en-US" dirty="0"/>
          </a:p>
          <a:p>
            <a:r>
              <a:rPr lang="en-US" dirty="0" smtClean="0"/>
              <a:t>Limited QC tools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Poretools</a:t>
            </a:r>
            <a:r>
              <a:rPr lang="en-US" dirty="0" smtClean="0"/>
              <a:t> (output summary)</a:t>
            </a:r>
            <a:endParaRPr lang="en-US" dirty="0" smtClean="0"/>
          </a:p>
          <a:p>
            <a:pPr lvl="1"/>
            <a:r>
              <a:rPr lang="en-US" dirty="0" err="1" smtClean="0"/>
              <a:t>Porechop</a:t>
            </a:r>
            <a:r>
              <a:rPr lang="en-US" dirty="0" smtClean="0"/>
              <a:t> (adapters)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463" b="-6463"/>
          <a:stretch>
            <a:fillRect/>
          </a:stretch>
        </p:blipFill>
        <p:spPr>
          <a:xfrm>
            <a:off x="4773273" y="1231603"/>
            <a:ext cx="4038600" cy="2565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9500" b="19500"/>
          <a:stretch/>
        </p:blipFill>
        <p:spPr>
          <a:xfrm>
            <a:off x="4557373" y="3796955"/>
            <a:ext cx="4254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75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endParaRPr lang="en-US" dirty="0" smtClean="0"/>
          </a:p>
          <a:p>
            <a:pPr lvl="1"/>
            <a:r>
              <a:rPr lang="en-US" dirty="0" smtClean="0"/>
              <a:t>Md5sum</a:t>
            </a:r>
          </a:p>
          <a:p>
            <a:pPr lvl="1"/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Data Quantity</a:t>
            </a:r>
          </a:p>
          <a:p>
            <a:pPr lvl="1"/>
            <a:r>
              <a:rPr lang="en-US" dirty="0" smtClean="0"/>
              <a:t>Quality Scores</a:t>
            </a:r>
          </a:p>
          <a:p>
            <a:pPr lvl="1"/>
            <a:r>
              <a:rPr lang="en-US" dirty="0" smtClean="0"/>
              <a:t>GC Content</a:t>
            </a:r>
          </a:p>
          <a:p>
            <a:pPr lvl="1"/>
            <a:r>
              <a:rPr lang="en-US" dirty="0" smtClean="0"/>
              <a:t>Nucleotide bias</a:t>
            </a:r>
          </a:p>
          <a:p>
            <a:pPr lvl="1"/>
            <a:r>
              <a:rPr lang="en-US" dirty="0" smtClean="0"/>
              <a:t>Duplication</a:t>
            </a:r>
          </a:p>
          <a:p>
            <a:pPr lvl="1"/>
            <a:r>
              <a:rPr lang="en-US" dirty="0" smtClean="0"/>
              <a:t>Adapter content</a:t>
            </a:r>
          </a:p>
          <a:p>
            <a:pPr lvl="1"/>
            <a:r>
              <a:rPr lang="en-US" dirty="0" smtClean="0"/>
              <a:t>Fragment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/ </a:t>
            </a:r>
            <a:r>
              <a:rPr lang="en-US" dirty="0" err="1" smtClean="0"/>
              <a:t>Nanopore</a:t>
            </a:r>
            <a:endParaRPr lang="en-US" dirty="0" smtClean="0"/>
          </a:p>
          <a:p>
            <a:pPr lvl="1"/>
            <a:r>
              <a:rPr lang="en-US" dirty="0" smtClean="0"/>
              <a:t>Md5sum</a:t>
            </a:r>
          </a:p>
          <a:p>
            <a:pPr lvl="1"/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Data Quantity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GC Content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Adapter &amp; Control check</a:t>
            </a:r>
          </a:p>
          <a:p>
            <a:pPr lvl="1"/>
            <a:r>
              <a:rPr lang="en-US" dirty="0" err="1" smtClean="0"/>
              <a:t>Subread</a:t>
            </a:r>
            <a:r>
              <a:rPr lang="en-US" dirty="0" smtClean="0"/>
              <a:t> </a:t>
            </a:r>
            <a:r>
              <a:rPr lang="en-US" dirty="0" smtClean="0"/>
              <a:t>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on sequence QC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Fail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https://sequencing.qcfail.com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SEQanswers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seqanswers.com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BioStar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www.biostars.org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Bioinformatics </a:t>
            </a:r>
            <a:r>
              <a:rPr lang="en-US" dirty="0" err="1" smtClean="0"/>
              <a:t>StackExchange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bioinformatics.stackexchange.com</a:t>
            </a:r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/>
              <a:t> </a:t>
            </a:r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Mate pair </a:t>
            </a:r>
            <a:r>
              <a:rPr lang="en-US" dirty="0" err="1" smtClean="0"/>
              <a:t>Illumina</a:t>
            </a:r>
            <a:r>
              <a:rPr lang="en-US" dirty="0" smtClean="0"/>
              <a:t>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191084"/>
            <a:ext cx="6551863" cy="44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173871"/>
            <a:ext cx="8543861" cy="2496756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 smtClean="0"/>
              <a:t>Check the format</a:t>
            </a:r>
          </a:p>
          <a:p>
            <a:pPr lvl="1"/>
            <a:r>
              <a:rPr lang="en-US" b="1" dirty="0" smtClean="0">
                <a:latin typeface="Courier"/>
                <a:cs typeface="Courier"/>
              </a:rPr>
              <a:t>$ </a:t>
            </a:r>
            <a:r>
              <a:rPr lang="en-US" b="1" dirty="0" err="1" smtClean="0">
                <a:latin typeface="Courier"/>
                <a:cs typeface="Courier"/>
              </a:rPr>
              <a:t>zcat</a:t>
            </a:r>
            <a:r>
              <a:rPr lang="en-US" b="1" dirty="0" smtClean="0">
                <a:latin typeface="Courier"/>
                <a:cs typeface="Courier"/>
              </a:rPr>
              <a:t> file1.fastq.gz | head 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@HWI-ST486:212:D0C8BACXX:6:1101:2365:1998 1:N:0:ATTCCT CTTATCGGATCGATCCCAGTTTGGGCTTGTAAACGGTGAATCCTCAAAGACCACCAATGTTG 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+ 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CCCFFFFFHHHHHJJJJJJHIJIIJGGJGFEGIGHIBFGHJIJIICHIIIDHGGIGIGHEFG 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@HWI-ST486:212:D0C8BACXX:6:1101:2365:1998 2:N:0:ATTCCT 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TAACCGAGCAAACAAAAGTTGGTTGTCACAAATTGTAATGACCTGATTAAACTTGATTTTTT 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+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CCCFFFFFHHHHHJIIIJHIJJHIJJJJJJJJJJJIJJJIJJJJJIIIJJIJJJJGIJJJJH</a:t>
            </a:r>
            <a:endParaRPr lang="en-US" sz="2600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77" t="27609" r="49180" b="27945"/>
          <a:stretch/>
        </p:blipFill>
        <p:spPr>
          <a:xfrm>
            <a:off x="2190931" y="3257175"/>
            <a:ext cx="4772603" cy="35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 have enough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my expected genome size?</a:t>
            </a:r>
          </a:p>
          <a:p>
            <a:r>
              <a:rPr lang="en-US" dirty="0" smtClean="0"/>
              <a:t>What depth of coverage should I expect?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100x coverage in total</a:t>
            </a:r>
          </a:p>
          <a:p>
            <a:endParaRPr lang="en-US" dirty="0" smtClean="0"/>
          </a:p>
          <a:p>
            <a:r>
              <a:rPr lang="en-US" dirty="0" smtClean="0"/>
              <a:t>Coverage = Number of bases sequenced / Estimated genome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3" y="3437677"/>
            <a:ext cx="8600314" cy="33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54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data quantity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FastQC</a:t>
            </a:r>
            <a:r>
              <a:rPr lang="en-US" dirty="0" smtClean="0"/>
              <a:t> / </a:t>
            </a:r>
            <a:r>
              <a:rPr lang="en-US" dirty="0" err="1" smtClean="0"/>
              <a:t>MultiQC</a:t>
            </a:r>
            <a:r>
              <a:rPr lang="en-US" dirty="0" smtClean="0"/>
              <a:t> summary reports</a:t>
            </a:r>
          </a:p>
          <a:p>
            <a:endParaRPr lang="en-US" dirty="0"/>
          </a:p>
          <a:p>
            <a:r>
              <a:rPr lang="en-US" dirty="0" smtClean="0"/>
              <a:t>Third party scripts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Command line calculation (my </a:t>
            </a:r>
            <a:r>
              <a:rPr lang="en-US" dirty="0" err="1" smtClean="0"/>
              <a:t>favourite</a:t>
            </a:r>
            <a:r>
              <a:rPr lang="en-US" dirty="0" smtClean="0"/>
              <a:t> way)</a:t>
            </a:r>
          </a:p>
          <a:p>
            <a:pPr lvl="1"/>
            <a:r>
              <a:rPr lang="en-US" dirty="0" smtClean="0"/>
              <a:t>Can use </a:t>
            </a:r>
            <a:r>
              <a:rPr lang="en-US" dirty="0" err="1" smtClean="0"/>
              <a:t>Seqtk</a:t>
            </a:r>
            <a:r>
              <a:rPr lang="en-US" dirty="0" smtClean="0"/>
              <a:t> to convert files to </a:t>
            </a:r>
            <a:r>
              <a:rPr lang="en-US" dirty="0" err="1" smtClean="0"/>
              <a:t>fasta</a:t>
            </a:r>
            <a:endParaRPr lang="en-US" dirty="0" smtClean="0"/>
          </a:p>
          <a:p>
            <a:pPr lvl="1"/>
            <a:r>
              <a:rPr lang="en-US" sz="2000" b="1" dirty="0" err="1" smtClean="0">
                <a:latin typeface="Courier"/>
                <a:cs typeface="Courier"/>
              </a:rPr>
              <a:t>zcat</a:t>
            </a:r>
            <a:r>
              <a:rPr lang="en-US" sz="2000" b="1" dirty="0" smtClean="0">
                <a:latin typeface="Courier"/>
                <a:cs typeface="Courier"/>
              </a:rPr>
              <a:t> *.</a:t>
            </a:r>
            <a:r>
              <a:rPr lang="en-US" sz="2000" b="1" dirty="0" err="1" smtClean="0">
                <a:latin typeface="Courier"/>
                <a:cs typeface="Courier"/>
              </a:rPr>
              <a:t>fastq.gz</a:t>
            </a:r>
            <a:r>
              <a:rPr lang="en-US" sz="2000" b="1" dirty="0" smtClean="0">
                <a:latin typeface="Courier"/>
                <a:cs typeface="Courier"/>
              </a:rPr>
              <a:t> | </a:t>
            </a:r>
            <a:r>
              <a:rPr lang="en-US" sz="2000" b="1" dirty="0" err="1" smtClean="0">
                <a:latin typeface="Courier"/>
                <a:cs typeface="Courier"/>
              </a:rPr>
              <a:t>seqtk</a:t>
            </a:r>
            <a:r>
              <a:rPr lang="en-US" sz="2000" b="1" dirty="0" smtClean="0">
                <a:latin typeface="Courier"/>
                <a:cs typeface="Courier"/>
              </a:rPr>
              <a:t> </a:t>
            </a:r>
            <a:r>
              <a:rPr lang="en-US" sz="2000" b="1" dirty="0" err="1" smtClean="0">
                <a:latin typeface="Courier"/>
                <a:cs typeface="Courier"/>
              </a:rPr>
              <a:t>seq</a:t>
            </a:r>
            <a:r>
              <a:rPr lang="en-US" sz="2000" b="1" dirty="0" smtClean="0">
                <a:latin typeface="Courier"/>
                <a:cs typeface="Courier"/>
              </a:rPr>
              <a:t> -A - | </a:t>
            </a:r>
            <a:r>
              <a:rPr lang="en-US" sz="2000" b="1" dirty="0" err="1" smtClean="0">
                <a:latin typeface="Courier"/>
                <a:cs typeface="Courier"/>
              </a:rPr>
              <a:t>grep</a:t>
            </a:r>
            <a:r>
              <a:rPr lang="en-US" sz="2000" b="1" dirty="0" smtClean="0">
                <a:latin typeface="Courier"/>
                <a:cs typeface="Courier"/>
              </a:rPr>
              <a:t> -v “^&gt;” | </a:t>
            </a:r>
            <a:r>
              <a:rPr lang="en-US" sz="2000" b="1" dirty="0" err="1" smtClean="0">
                <a:latin typeface="Courier"/>
                <a:cs typeface="Courier"/>
              </a:rPr>
              <a:t>tr</a:t>
            </a:r>
            <a:r>
              <a:rPr lang="en-US" sz="2000" b="1" dirty="0" smtClean="0">
                <a:latin typeface="Courier"/>
                <a:cs typeface="Courier"/>
              </a:rPr>
              <a:t> -dc “</a:t>
            </a:r>
            <a:r>
              <a:rPr lang="en-US" sz="2000" b="1" dirty="0" err="1" smtClean="0">
                <a:latin typeface="Courier"/>
                <a:cs typeface="Courier"/>
              </a:rPr>
              <a:t>ACGTNacgtn</a:t>
            </a:r>
            <a:r>
              <a:rPr lang="en-US" sz="2000" b="1" dirty="0" smtClean="0">
                <a:latin typeface="Courier"/>
                <a:cs typeface="Courier"/>
              </a:rPr>
              <a:t>” | </a:t>
            </a:r>
            <a:r>
              <a:rPr lang="en-US" sz="2000" b="1" dirty="0" err="1" smtClean="0">
                <a:latin typeface="Courier"/>
                <a:cs typeface="Courier"/>
              </a:rPr>
              <a:t>wc</a:t>
            </a:r>
            <a:r>
              <a:rPr lang="en-US" sz="2000" b="1" dirty="0" smtClean="0">
                <a:latin typeface="Courier"/>
                <a:cs typeface="Courier"/>
              </a:rPr>
              <a:t> -m</a:t>
            </a:r>
          </a:p>
          <a:p>
            <a:pPr lvl="2"/>
            <a:endParaRPr lang="en-US" sz="1400" dirty="0" smtClean="0">
              <a:latin typeface="Courier"/>
              <a:cs typeface="Courier"/>
            </a:endParaRPr>
          </a:p>
          <a:p>
            <a:pPr lvl="2"/>
            <a:r>
              <a:rPr lang="en-US" sz="1400" dirty="0" err="1" smtClean="0">
                <a:latin typeface="Courier"/>
                <a:cs typeface="Courier"/>
              </a:rPr>
              <a:t>zcat</a:t>
            </a:r>
            <a:r>
              <a:rPr lang="en-US" sz="1400" dirty="0" smtClean="0">
                <a:latin typeface="Courier"/>
                <a:cs typeface="Courier"/>
              </a:rPr>
              <a:t> ( concatenates the compressed </a:t>
            </a:r>
            <a:r>
              <a:rPr lang="en-US" sz="1400" dirty="0" err="1" smtClean="0">
                <a:latin typeface="Courier"/>
                <a:cs typeface="Courier"/>
              </a:rPr>
              <a:t>fastq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files into one stream )</a:t>
            </a:r>
          </a:p>
          <a:p>
            <a:pPr lvl="2"/>
            <a:r>
              <a:rPr lang="en-US" sz="1400" dirty="0" err="1">
                <a:latin typeface="Courier"/>
                <a:cs typeface="Courier"/>
              </a:rPr>
              <a:t>s</a:t>
            </a:r>
            <a:r>
              <a:rPr lang="en-US" sz="1400" dirty="0" err="1" smtClean="0">
                <a:latin typeface="Courier"/>
                <a:cs typeface="Courier"/>
              </a:rPr>
              <a:t>eqtk</a:t>
            </a:r>
            <a:r>
              <a:rPr lang="en-US" sz="1400" dirty="0" smtClean="0">
                <a:latin typeface="Courier"/>
                <a:cs typeface="Courier"/>
              </a:rPr>
              <a:t> ( converts to </a:t>
            </a:r>
            <a:r>
              <a:rPr lang="en-US" sz="1400" dirty="0" err="1" smtClean="0">
                <a:latin typeface="Courier"/>
                <a:cs typeface="Courier"/>
              </a:rPr>
              <a:t>fasta</a:t>
            </a:r>
            <a:r>
              <a:rPr lang="en-US" sz="1400" dirty="0" smtClean="0">
                <a:latin typeface="Courier"/>
                <a:cs typeface="Courier"/>
              </a:rPr>
              <a:t> format and drops reads less than 10k )</a:t>
            </a:r>
          </a:p>
          <a:p>
            <a:pPr lvl="2"/>
            <a:r>
              <a:rPr lang="en-US" sz="1400" dirty="0" err="1">
                <a:latin typeface="Courier"/>
                <a:cs typeface="Courier"/>
              </a:rPr>
              <a:t>g</a:t>
            </a:r>
            <a:r>
              <a:rPr lang="en-US" sz="1400" dirty="0" err="1" smtClean="0">
                <a:latin typeface="Courier"/>
                <a:cs typeface="Courier"/>
              </a:rPr>
              <a:t>rep</a:t>
            </a:r>
            <a:r>
              <a:rPr lang="en-US" sz="1400" dirty="0" smtClean="0">
                <a:latin typeface="Courier"/>
                <a:cs typeface="Courier"/>
              </a:rPr>
              <a:t> ( -v excludes lines starting with “&gt;”, i.e. </a:t>
            </a:r>
            <a:r>
              <a:rPr lang="en-US" sz="1400" dirty="0" err="1" smtClean="0">
                <a:latin typeface="Courier"/>
                <a:cs typeface="Courier"/>
              </a:rPr>
              <a:t>fasta</a:t>
            </a:r>
            <a:r>
              <a:rPr lang="en-US" sz="1400" dirty="0" smtClean="0">
                <a:latin typeface="Courier"/>
                <a:cs typeface="Courier"/>
              </a:rPr>
              <a:t> headers )</a:t>
            </a:r>
          </a:p>
          <a:p>
            <a:pPr lvl="2"/>
            <a:r>
              <a:rPr lang="en-US" sz="1400" dirty="0" err="1" smtClean="0">
                <a:latin typeface="Courier"/>
                <a:cs typeface="Courier"/>
              </a:rPr>
              <a:t>tr</a:t>
            </a:r>
            <a:r>
              <a:rPr lang="en-US" sz="1400" dirty="0" smtClean="0">
                <a:latin typeface="Courier"/>
                <a:cs typeface="Courier"/>
              </a:rPr>
              <a:t> ( -dc removes any characters not in set “</a:t>
            </a:r>
            <a:r>
              <a:rPr lang="en-US" sz="1400" dirty="0" err="1" smtClean="0">
                <a:latin typeface="Courier"/>
                <a:cs typeface="Courier"/>
              </a:rPr>
              <a:t>ACGTNacgtn</a:t>
            </a:r>
            <a:r>
              <a:rPr lang="en-US" sz="1400" dirty="0" smtClean="0">
                <a:latin typeface="Courier"/>
                <a:cs typeface="Courier"/>
              </a:rPr>
              <a:t>” )</a:t>
            </a:r>
          </a:p>
          <a:p>
            <a:pPr lvl="2"/>
            <a:r>
              <a:rPr lang="en-US" sz="1400" dirty="0" err="1">
                <a:latin typeface="Courier"/>
                <a:cs typeface="Courier"/>
              </a:rPr>
              <a:t>w</a:t>
            </a:r>
            <a:r>
              <a:rPr lang="en-US" sz="1400" dirty="0" err="1" smtClean="0">
                <a:latin typeface="Courier"/>
                <a:cs typeface="Courier"/>
              </a:rPr>
              <a:t>c</a:t>
            </a:r>
            <a:r>
              <a:rPr lang="en-US" sz="1400" dirty="0" smtClean="0">
                <a:latin typeface="Courier"/>
                <a:cs typeface="Courier"/>
              </a:rPr>
              <a:t> ( -m counts characters )</a:t>
            </a:r>
          </a:p>
          <a:p>
            <a:pPr lvl="2"/>
            <a:endParaRPr lang="en-US" sz="1400" dirty="0">
              <a:latin typeface="Courier"/>
              <a:cs typeface="Courier"/>
            </a:endParaRPr>
          </a:p>
          <a:p>
            <a:pPr lvl="1"/>
            <a:r>
              <a:rPr lang="en-US" b="1" dirty="0" smtClean="0">
                <a:latin typeface="Courier"/>
                <a:cs typeface="Courier"/>
              </a:rPr>
              <a:t>parallel ‘</a:t>
            </a:r>
            <a:r>
              <a:rPr lang="en-US" b="1" dirty="0" err="1" smtClean="0">
                <a:latin typeface="Courier"/>
                <a:cs typeface="Courier"/>
              </a:rPr>
              <a:t>seqtk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latin typeface="Courier"/>
                <a:cs typeface="Courier"/>
              </a:rPr>
              <a:t>seq</a:t>
            </a:r>
            <a:r>
              <a:rPr lang="en-US" b="1" dirty="0" smtClean="0">
                <a:latin typeface="Courier"/>
                <a:cs typeface="Courier"/>
              </a:rPr>
              <a:t> -A {} | </a:t>
            </a:r>
            <a:r>
              <a:rPr lang="en-US" b="1" dirty="0" err="1" smtClean="0">
                <a:latin typeface="Courier"/>
                <a:cs typeface="Courier"/>
              </a:rPr>
              <a:t>grep</a:t>
            </a:r>
            <a:r>
              <a:rPr lang="en-US" b="1" dirty="0" smtClean="0">
                <a:latin typeface="Courier"/>
                <a:cs typeface="Courier"/>
              </a:rPr>
              <a:t> -v “^&gt;” | </a:t>
            </a:r>
            <a:r>
              <a:rPr lang="en-US" b="1" dirty="0" err="1" smtClean="0">
                <a:latin typeface="Courier"/>
                <a:cs typeface="Courier"/>
              </a:rPr>
              <a:t>tr</a:t>
            </a:r>
            <a:r>
              <a:rPr lang="en-US" b="1" dirty="0" smtClean="0">
                <a:latin typeface="Courier"/>
                <a:cs typeface="Courier"/>
              </a:rPr>
              <a:t> -dc “</a:t>
            </a:r>
            <a:r>
              <a:rPr lang="en-US" b="1" dirty="0" err="1" smtClean="0">
                <a:latin typeface="Courier"/>
                <a:cs typeface="Courier"/>
              </a:rPr>
              <a:t>ACGTNacgtn</a:t>
            </a:r>
            <a:r>
              <a:rPr lang="en-US" b="1" dirty="0" smtClean="0">
                <a:latin typeface="Courier"/>
                <a:cs typeface="Courier"/>
              </a:rPr>
              <a:t>” | </a:t>
            </a:r>
            <a:r>
              <a:rPr lang="en-US" b="1" dirty="0" err="1" smtClean="0">
                <a:latin typeface="Courier"/>
                <a:cs typeface="Courier"/>
              </a:rPr>
              <a:t>wc</a:t>
            </a:r>
            <a:r>
              <a:rPr lang="en-US" b="1" dirty="0" smtClean="0">
                <a:latin typeface="Courier"/>
                <a:cs typeface="Courier"/>
              </a:rPr>
              <a:t> -m’ ::: *.</a:t>
            </a:r>
            <a:r>
              <a:rPr lang="en-US" b="1" dirty="0" err="1" smtClean="0">
                <a:latin typeface="Courier"/>
                <a:cs typeface="Courier"/>
              </a:rPr>
              <a:t>fastq.gz</a:t>
            </a:r>
            <a:r>
              <a:rPr lang="en-US" b="1" dirty="0" smtClean="0">
                <a:latin typeface="Courier"/>
                <a:cs typeface="Courier"/>
              </a:rPr>
              <a:t> | paste -</a:t>
            </a:r>
            <a:r>
              <a:rPr lang="en-US" b="1" dirty="0" err="1" smtClean="0">
                <a:latin typeface="Courier"/>
                <a:cs typeface="Courier"/>
              </a:rPr>
              <a:t>sd</a:t>
            </a:r>
            <a:r>
              <a:rPr lang="en-US" b="1" dirty="0" smtClean="0">
                <a:latin typeface="Courier"/>
                <a:cs typeface="Courier"/>
              </a:rPr>
              <a:t>+ | </a:t>
            </a:r>
            <a:r>
              <a:rPr lang="en-US" b="1" dirty="0" err="1" smtClean="0">
                <a:latin typeface="Courier"/>
                <a:cs typeface="Courier"/>
              </a:rPr>
              <a:t>bc</a:t>
            </a:r>
            <a:r>
              <a:rPr lang="en-US" b="1" dirty="0" smtClean="0">
                <a:latin typeface="Courier"/>
                <a:cs typeface="Courier"/>
              </a:rPr>
              <a:t> -l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4339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data quantity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much data is too much data?</a:t>
            </a:r>
          </a:p>
          <a:p>
            <a:pPr lvl="1"/>
            <a:r>
              <a:rPr lang="en-US" dirty="0" smtClean="0"/>
              <a:t>Greater than 200X coverage is considered extreme.</a:t>
            </a:r>
          </a:p>
          <a:p>
            <a:endParaRPr lang="en-US" dirty="0" smtClean="0"/>
          </a:p>
          <a:p>
            <a:r>
              <a:rPr lang="en-US" dirty="0" smtClean="0"/>
              <a:t>Why is too much data bad?</a:t>
            </a:r>
          </a:p>
          <a:p>
            <a:pPr lvl="1"/>
            <a:r>
              <a:rPr lang="en-US" dirty="0" smtClean="0"/>
              <a:t>Increased computation time and resources</a:t>
            </a:r>
          </a:p>
          <a:p>
            <a:pPr lvl="1"/>
            <a:r>
              <a:rPr lang="en-US" dirty="0" smtClean="0"/>
              <a:t>Errors begin to compound and start to look like real data.</a:t>
            </a:r>
          </a:p>
          <a:p>
            <a:pPr lvl="1"/>
            <a:r>
              <a:rPr lang="en-US" dirty="0" smtClean="0"/>
              <a:t>Assemblies become more fragmented and inaccurate. </a:t>
            </a:r>
          </a:p>
          <a:p>
            <a:pPr lvl="1"/>
            <a:endParaRPr lang="en-US" dirty="0"/>
          </a:p>
          <a:p>
            <a:r>
              <a:rPr lang="en-US" dirty="0" smtClean="0"/>
              <a:t>How should I subsample?</a:t>
            </a:r>
          </a:p>
          <a:p>
            <a:pPr lvl="1"/>
            <a:r>
              <a:rPr lang="en-US" dirty="0" smtClean="0"/>
              <a:t>Use a random fraction of the reads maintaining read pairing.</a:t>
            </a:r>
          </a:p>
          <a:p>
            <a:pPr lvl="2"/>
            <a:r>
              <a:rPr lang="en-US" dirty="0" smtClean="0"/>
              <a:t>E.g. Use the same seed (-s) and give the fraction (0.1) in </a:t>
            </a:r>
            <a:r>
              <a:rPr lang="en-US" dirty="0" err="1"/>
              <a:t>S</a:t>
            </a:r>
            <a:r>
              <a:rPr lang="en-US" dirty="0" err="1" smtClean="0"/>
              <a:t>eqtk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b="1" dirty="0" err="1" smtClean="0">
                <a:latin typeface="Courier"/>
                <a:cs typeface="Courier"/>
              </a:rPr>
              <a:t>seqtk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sample -s100 read1.fq 0.1 &gt; sub1.</a:t>
            </a:r>
            <a:r>
              <a:rPr lang="en-US" b="1" dirty="0" smtClean="0">
                <a:latin typeface="Courier"/>
                <a:cs typeface="Courier"/>
              </a:rPr>
              <a:t>fq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err="1" smtClean="0">
                <a:latin typeface="Courier"/>
                <a:cs typeface="Courier"/>
              </a:rPr>
              <a:t>seqtk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sample -s100 read2.fq 0.1 &gt; sub2.</a:t>
            </a:r>
            <a:r>
              <a:rPr lang="en-US" b="1" dirty="0" smtClean="0">
                <a:latin typeface="Courier"/>
                <a:cs typeface="Courier"/>
              </a:rPr>
              <a:t>fq</a:t>
            </a:r>
          </a:p>
          <a:p>
            <a:pPr lvl="1"/>
            <a:r>
              <a:rPr lang="en-US" dirty="0" smtClean="0">
                <a:latin typeface="+mn-lt"/>
                <a:cs typeface="Courier"/>
              </a:rPr>
              <a:t>Normalize uneven coverage (e.g. </a:t>
            </a:r>
            <a:r>
              <a:rPr lang="en-US" dirty="0" err="1" smtClean="0">
                <a:latin typeface="+mn-lt"/>
                <a:cs typeface="Courier"/>
              </a:rPr>
              <a:t>bbnorm</a:t>
            </a:r>
            <a:r>
              <a:rPr lang="en-US" dirty="0" smtClean="0">
                <a:latin typeface="+mn-lt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744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83647</TotalTime>
  <Words>1426</Words>
  <Application>Microsoft Macintosh PowerPoint</Application>
  <PresentationFormat>On-screen Show (4:3)</PresentationFormat>
  <Paragraphs>296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Quality Assessment of sequencing data</vt:lpstr>
      <vt:lpstr>Outline</vt:lpstr>
      <vt:lpstr>First steps</vt:lpstr>
      <vt:lpstr>Illumina Sequencing</vt:lpstr>
      <vt:lpstr>Illumina Sequencing</vt:lpstr>
      <vt:lpstr>Format Check</vt:lpstr>
      <vt:lpstr>Do I have enough data?</vt:lpstr>
      <vt:lpstr>Calculating data quantity</vt:lpstr>
      <vt:lpstr>Calculating data quantity</vt:lpstr>
      <vt:lpstr>FastQC</vt:lpstr>
      <vt:lpstr>FastQC</vt:lpstr>
      <vt:lpstr>FastQC </vt:lpstr>
      <vt:lpstr>FastQC 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Trimming reads</vt:lpstr>
      <vt:lpstr>Trimming reads</vt:lpstr>
      <vt:lpstr>Trimming reads</vt:lpstr>
      <vt:lpstr>Trimming reads</vt:lpstr>
      <vt:lpstr>Duplication Removal</vt:lpstr>
      <vt:lpstr>PacBio Sequencing</vt:lpstr>
      <vt:lpstr>PacBio Sequencing</vt:lpstr>
      <vt:lpstr>PacBio Sequencing</vt:lpstr>
      <vt:lpstr>Do I have enough data?</vt:lpstr>
      <vt:lpstr>Calculating data quantity</vt:lpstr>
      <vt:lpstr>SMRT Portal Report</vt:lpstr>
      <vt:lpstr>SMRT Portal Report</vt:lpstr>
      <vt:lpstr>SMRT Portal Report</vt:lpstr>
      <vt:lpstr>Control reads</vt:lpstr>
      <vt:lpstr>Adapter Trimming</vt:lpstr>
      <vt:lpstr>FastQC</vt:lpstr>
      <vt:lpstr>FastQC</vt:lpstr>
      <vt:lpstr>Read Errors</vt:lpstr>
      <vt:lpstr>Nanopore sequencing</vt:lpstr>
      <vt:lpstr>Summary</vt:lpstr>
      <vt:lpstr>Information on sequence QC issues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268</cp:revision>
  <dcterms:created xsi:type="dcterms:W3CDTF">2016-08-17T14:19:15Z</dcterms:created>
  <dcterms:modified xsi:type="dcterms:W3CDTF">2017-11-07T13:25:09Z</dcterms:modified>
</cp:coreProperties>
</file>